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18288000" cy="10287000"/>
  <p:notesSz cx="10287000" cy="1828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PERSONALLY — no technology for the first ninety seconds. Stand still, talk about one real four-year-old you know: what she asked you last week, what she's obsessed with. Then the promise of the talk, in one breath: school must build a mind capable of standing without AI — and a person capable of accomplishing far more with it. Expanded, that means three commitments: BUILD what students cannot safely outsource (knowledge, reasoning, judgment, self-command). TEACH them to use what can be outsourced (computation, generation, research, agent workflows). PROTECT what should never be outsourced (relationships, responsibility, purpose, citizenship, embodied life). Everything tonight hangs off that sentence. TRANSITION: 'Let me introduce you to the person this talk is actually about.'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architecture slide — why the whole model is built the way it is. Two parts, deliberately simple. FOUNDATIONS give a child an internal model of the world; without it there is nothing to orchestrate WITH — you cannot doubt, connect, or verify in a domain you never internalized. STUDIOS are where that model gets used: interdisciplinary projects, with AI agents on the team, building real things for real audiences. The project is the vehicle; the real curriculum is judgment, taste, ethics, collaboration, communication, reflection. Then the flywheel, and say it as a loop: foundations inform the projects, and the projects give purpose back to the foundations — each turn of the wheel makes both stronger. The studio loop is the allocator's loop from the economy slide, shrunk to child size: define, delegate, verify, integrate, reflect — every project at every age is a repetition of the real thing. Connect backward and forward: Maya's mastery block and her studio afternoons (a few slides ahead) are these two rooms in practice; the graduate profile comes next, and the developmental ladder after it shows how much of this loop a child runs at each age. TRANSITION: 'If that's the design, what kind of person does it produce? Here's the graduate.'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the six briskly, one sentence each. (1) Foundations &amp; shared knowledge — the floor from the last slide, including the shared cultural and civic knowledge a democracy runs on. (2) Judgment, truth, intellectual independence — evaluating sources and AI output; epistemic self-defense in a synthetic-media world. (3) Problem framing &amp; orchestration — choosing what's worth doing and directing people and machines toward it (deep dive next slide). (4) Agency, initiative, purpose — starting things, owning outcomes; the OECD's Learning Compass already centers student agency. (5) Collaboration, communication, care — labor economics has shown decades of growth in social-skill-intensive work (Deming, QJE 2017), and it's the fabric of any future worth wanting. (6) Embodied, creative, civic competence — hands, health, art, service; a childhood lived in the world, not on a screen. Together they cash out the promise: stand without AI, accomplish more with it, protect what's human. TRANSITION: 'Capacity three is the one nobody has a curriculum for yet. Let's fix that.'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progression matters as much as the destination — early childhood is protected (language, play, movement, relationships; AI works FOR the teacher, not on the child), and capability is added the way we add lab chemicals: as judgment matures. Stress that orchestration is not prompt engineering. It is defining objectives, setting quality standards, choosing tools, checking evidence, managing cost and risk, knowing when NOT to delegate, and accepting accountability for the result. Syntax commoditizes; judgment compounds. Each rung is really the studio loop — define, delegate, verify, integrate, reflect — run with more autonomy and higher stakes as judgment matures: by graduation a student has done hundreds of repetitions of the allocator's job. The amber sentence at the bottom is the durable definition — read it slowly; it replaces every buzzword in this space. Note the deliberate echoes: 'keep provenance' and 'defend publicly' return on the transcript slide. Sources: OECD DEO 2026 (age-appropriate, teacher-centered use); PNAS 2025 (why unsupervised access harms younger learners' retention). TRANSITION: 'Put the layers, the floor, the profile and the ladder together, and an actual Tuesday looks like this.'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Slow down — this is the human center of the talk. Narrate Maya's day yourself (no synthetic child voices): a PROTECTED MASTERY BLOCK to open — adaptive, mastery-based practice with a guarded tutor, distraction-free; call it protected time, not a universal two-hour rule. A SEMINAR where a teacher leads twenty humans through a text none of them could have generated. THE STUDIO — her multi-age team is restoring a creek and presenting to the city; the team runs the studio loop in miniature: they define the problem, delegate research and drafting to their agents, verify everything that comes back, integrate it into the presentation, and reflect with their teacher afterward. BODY &amp; CRAFT — the afternoon belongs partly to hands, lungs, and stage fright. REFLECTION — critique from a teacher who knows her, and, twice a term, defending work in public. Note what's absent: no lifelong AI companion profiling her since age four — her AI use is age-appropriate, privacy-preserving, and supervised. The bottom line is the design principle; let it land. TRANSITION: 'A day like that is only possible because of a division of labor. Here it 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claim in the title is the talk's most hopeful: intelligence in the infrastructure buys back human time. Teachers here are not 'guides' in a lobby — they are subject experts, diagnosticians, designers of experiences, and editors of thinking; mentors, assessors, culture-builders. Coaches of judgment — the highest-skill version of the profession, not the lowest. (OECD 2026 makes the same call: AI should augment teaching, with teachers co-designing the tools.) If you want a concrete image, describe a guarded, Socratic tutor: it diagnoses, pushes the student's own reasoning, and never gives the answer. That restraint is a design choice — the PNAS study showed unguarded help boosts practice 48% and lowers real learning 17%; guarded help removes the harm. Guardrails are the pedagogy. Sources: OECD DEO 2026; Bastani et al., PNAS 2025; Kestin et al., Scientific Reports 2025 (well-designed AI tutoring roughly doubled learning gains in less time at Harvard — design decides the sign). TRANSITION: 'If AI can do the work, how do we know what a student can do? We change what counts as evidence.'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assessment argument in one sentence: separate what a student can do ALONE from what they can accomplish WITH AI from what they can build WITH OTHERS — because a single blended grade can no longer prove authorship. ALONE: unassisted demonstrations plus oral defense with unseen follow-ups (the oldest integrity technology we have). WITH AI: open tasks where process and provenance records are part of the graded artifact. WITH OTHERS: team and community work with real audiences. 'Who are you becoming?' stays a vital advisory and reflection question — but it should never become a permanent algorithmic character score. (ETS's acquisition of the Mastery Transcript Consortium shows even the testing industry moving toward richer records.) Note the through-line: the WITH-AI column is graded on exactly the studio loop — how a student defined, delegated, verified, and integrated — because in an allocator economy, the process IS the competence. Make the point verbally: an agent can do four hours of work in minutes, but it takes ninety seconds of human judgment — checking one cited claim — to catch the weak spot. Verification, not generation, is the skill. That's what the ALONE column protects. TRANSITION: 'Now the honesty section. Every technology this powerful has a failure mode.'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Name the risks yourself before the Q&amp;A does — it's the cheapest credibility in the talk. Cognitive dependency and lost productive struggle are documented (PNAS 2025; OECD's 'metacognitive laziness'; the MIT EEG 'cognitive debt' study — a small preprint, cite it as suggestive, not settled). Privacy: a childhood's worth of interaction data is the most sensitive dataset imaginable — minimize collection, forbid profiling, give families the delete key. Misinformation: the same generators that tutor can fabricate; epistemic self-defense is curriculum, not an elective. Equity: the highlighted box is the sentence to read verbatim, slowly. The design answer throughout: human-rich staffing, privacy-protecting defaults, and public investment so the good version isn't a luxury good — the World Bank's Nigeria pilot (up to two years' progress from six weeks of guided after-school tutoring, biggest gains for the girls furthest behind) shows the equalizing case IS real when the design is right. Sources: Bastani et al. 2025; OECD DEO 2026; Kosmyna et al. arXiv:2506.08872; World Bank PRWP 11125. TRANSITION: 'None of this requires waiting for 2040. Here's the sequence.'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the near column the emphasis — it's fundable and startable Monday: teacher training and support first (the AFT academy and district programs are live now); AI literacy that's age-appropriate; guarded, curriculum-aligned tutor pilots WITH published evaluations; explicitly protected AI-free practice (that's a feature, not a retreat); assessment experiments separating unaided from amplified work; and data governance before scale — collection minimums, no profiling, family rights. The 2030–34 column restructures the day and the teacher's week; the 2035–40 column normalizes portable records, flexible grouping, community integration, and public defense. For every constituency in the room there's a first step in column one: educators pilot, parents ask their school which column-one items exist, builders make the guarded tools and provenance infrastructure, policymakers fund evaluation and write the privacy rules. Sources: AFT National Academy (2025); OECD DEO 2026 policy priorities; state AI-guidance trackers. TRANSITION: 'Which brings us back to the only person this was ever about.'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Return to Maya — she is the person under the closing lines, graduating. If you quoted Dewey in past versions, here's the honest form of it: education is a process of living AND a preparation for living to come — schools owe children both, and nothing tonight asks them to abandon either. Then close the through-line first: 'Education 1.0 taught facts. Education 2.0 taught skills. Education 3.0 teaches judgment — because we are no longer producing employees; we are developing orchestrators: designers, directors, and stewards of intelligent systems.' Then the three closing lines, exactly as written, slowly: the graduate promise; the one-childhood line; and the single idea you want the room to carry out the door — we do not need to know the economy of 2040 to know what the Class of 2040 will need. Then stop. No slide after this one; questions welcome. TRANSITION OUT: thank the room; offer the roadmap column one as a handout.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cohort math, plainly: children entering kindergarten in fall 2027 graduate in June 2040 — they turn four this year. Say clearly that Maya is a composite, not a real child. TRANSITION: 'Changing how? Honestly — nobody knows. So let's be honest about the range.'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each future one breath — no advocacy yet. SLOWER: capable copilots, slow institutions (many economists' base case). MEDIAN: agent workflows absorb much routine cognitive work; professionals become directors of that work. Own the median lane as YOURS: 'This is my median guess — and it's where I part ways most with AI 2040. Its 26%-employment world feels too low to me; diffusion just takes longer. I'd guess something like half of adults still in conventional jobs by 2040, and perhaps one in four in self-directed, agent-leveraged work — one-person businesses running fleets of agents. The solopreneur era.' AI 2040: the AI Futures Project's boundary scenario — near-abundant cognition, then robotics. Be explicit: even AI 2027's lead author has said progress is running somewhat slower than that scenario, with his own median nearer 2030 for key milestones; skeptics like Karpathy say a decade or more. That disagreement is WHY we plan across a range, the way institutions stress-test against severe scenarios. Sources: ai-2040.com; futuresearch.ai 'AI 2027, six months later'; Dwarkesh–Karpathy (Oct 2025). TRANSITION: 'The reason I keep naming that third one is a paper published this summer.'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slide on the paper — resist the urge to defend or attack its dates. Facts: 'AI 2040: Plan A,' AI Futures Project (the AI 2027 team), July 9, 2026; book-length, exhaustively specific about compute thresholds, treaty verification, agent economies, robotics, and how the gains get distributed. The authors themselves call it 'primarily a recommendation, not a prediction' — use it the way engineers use a stress test, not the way navigators use a map. Then the observation that gives this talk its license: across all that detail, schooling gets barely a mention. Not a criticism — a vacancy. In the extreme scenario the stakes are obvious; the surprise of tonight is that the education chapter turns out to be nearly the same in the mild ones. Sources: ai-2040.com; blog.aifutures.org/p/ai-2040-plan-a. TRANSITION: 'Here's the claim I most want to defend tonight.'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your own analysis — label it as such and the room will trust you more, not less. The speakable version: 'While the exact shape of the 2040 economy is unknown, it's plausible that traditional employment is no longer the dominant model for every adult. A reasonable scenario: roughly half of working-age adults hold conventional jobs, while perhaps one in four earns a living as an independent creator, entrepreneur, or operator of an AI-powered micro-business. The result is an economy where many individuals function less like employees and more like small companies unto themselves — each directing teams of AI agents rather than reporting to a manager.' Then the punchline for schools: if expertise becomes abundant, the scarce skill is not knowing the right answer — it's deciding which questions matter, setting direction, evaluating trade-offs, and creating outcomes with teams of agents. Whether Maya becomes a founder, a creator, a professional, or an employee, she thrives in a landscape defined by agency, not just employment. Schools stop preparing most students for a lifetime of task execution inside large organizations, and start preparing designers, directors, and stewards of intelligent systems. Honesty beat: 'these numbers are my median guess, not data — but notice that the education argument survives even if I'm wrong.' TRANSITION: 'In fact it survives no matter WHOSE numbers are right. That's the next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load-bearing slide — the move that frees the room from arguing about timelines, or about whose labor-market numbers are right (yours from the last slide included). Walk it left to right: three very different economies; one set of educational bets. In the SLOWER future, these six priorities describe what great schools have always tried to do — so you lose nothing. In the MEDIAN future, they're exactly what directing AI workflows demands. In the EXTREME future, they're what remains valuable when routine cognition is abundant. Decision theorists call these no-regrets moves; say that plainly. Land the italic line at the bottom word for word — it disarms the skeptic without asking them to concede anything about AI. TRANSITION: 'So if those are the bets, the question every school must answer gets sharper.'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question, then hold three seconds of silence. The sub-line is deliberately precise: not 'AI outperforms every human' — but that essays, problem sets, translations, and code, the artifacts we grade, can now be produced without the learning they were meant to certify. That's not a cheating story; it's a measurement story: the proxy broke. OECD's 2026 Digital Education Outlook names the same gap — task performance with AI is not learning, and gains can 'disappear — or even reverse — when AI access is removed.' Then give the room the through-line, slowly: 'For a century we organized school around a premise — prepare students to perform the work adults do. Education 1.0 taught facts, because industrial work needed them. Education 2.0 taught skills, because information work needed them. Education 3.0 teaches judgment — because when answers and skills are abundant, judgment is what remains inside the student.' This is the frame people will still be repeating weeks later; it names the shift in PURPOSE, not just method. It returns at the close. Sources: OECD Digital Education Outlook 2026 (Feb 2026); Bastani et al., PNAS 2025. TRANSITION: 'Now — how do school systems actually get to 3.0? Three layers, and we need all of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Reframe the symposium's 'three views' as complementary layers, stacked: every district should RETROFIT (teacher copilots, operations, AI literacy — the OECD finds 37% of lower-secondary teachers already using AI, and the AFT is training hundreds of thousands); many should REBUILD (adaptive, mastery-based practice and a reorganized day — Alpha School is the boldest live prototype, and treat it fairly: its 2.6x growth and top-percentile results are Alpha-reported, independent evaluation hasn't happened yet, and tuition selects its families; promising prototype, not proof); and everyone must eventually REIMAGINE — because faster mastery of the old curriculum still leaves the old question unasked. Alternative phrasing if you prefer it live: 'Alpha asks how quickly students can master today's curriculum. The Class of 2040 asks which curriculum deserves mastery.' Sources: OECD DEO 2026; alpha.school/results (self-reported); CNN (Jan 2026) on declined independent evaluation; Gallup/Walton 2025. TRANSITION: 'Layer three starts where people least expect it: with the oldest things in school.'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counterintuitive move: in an AI-rich world, foundations matter MORE, not less — because internalized knowledge is the precondition for judgment. You cannot recognize a confident hallucination in a subject you never learned. The evidence cuts exactly this way: in a randomized study of nearly 1,000 high-school students (Bastani et al., PNAS 2025), unrestricted GPT-4 access boosted practice performance 48% — and then those students scored 17% WORSE than controls on the unassisted exam. A guarded tutor version eliminated the harm. The lesson is not 'ban AI'; it's that assisted performance is not learning, and schools must deliberately protect the struggle that builds the floor. Guard against strawmen: nothing here is anti-technology, and foundations are not nostalgia — they are the substrate of the five capacities coming next. Sources: Bastani et al., PNAS 122:e2422633122 (2025); OECD DEO 2026 ('metacognitive laziness'); Willingham on knowledge and reading comprehension. TRANSITION: 'So what does the full graduate look like? Six capacities — none of which we should outsource.'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sv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4A2F38">
                  <a:alpha val="100000"/>
                </a:srgbClr>
              </a:gs>
              <a:gs pos="55000">
                <a:srgbClr val="6A4249">
                  <a:alpha val="100000"/>
                </a:srgbClr>
              </a:gs>
              <a:gs pos="100000">
                <a:srgbClr val="805350">
                  <a:alpha val="100000"/>
                </a:srgbClr>
              </a:gs>
            </a:gsLst>
            <a:lin ang="4200000" scaled="0"/>
          </a:gradFill>
          <a:ln/>
        </p:spPr>
      </p:sp>
      <p:sp>
        <p:nvSpPr>
          <p:cNvPr id="3" name="Shape 1"/>
          <p:cNvSpPr/>
          <p:nvPr/>
        </p:nvSpPr>
        <p:spPr>
          <a:xfrm>
            <a:off x="14287500" y="990600"/>
            <a:ext cx="2857500" cy="19050"/>
          </a:xfrm>
          <a:prstGeom prst="roundRect">
            <a:avLst>
              <a:gd name="adj" fmla="val 50000"/>
            </a:avLst>
          </a:prstGeom>
          <a:solidFill>
            <a:srgbClr val="FCEEE2">
              <a:alpha val="30000"/>
            </a:srgbClr>
          </a:solidFill>
          <a:ln/>
        </p:spPr>
      </p:sp>
      <p:sp>
        <p:nvSpPr>
          <p:cNvPr id="4" name="Shape 2"/>
          <p:cNvSpPr/>
          <p:nvPr/>
        </p:nvSpPr>
        <p:spPr>
          <a:xfrm>
            <a:off x="14211300" y="9239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5" name="Shape 3"/>
          <p:cNvSpPr/>
          <p:nvPr/>
        </p:nvSpPr>
        <p:spPr>
          <a:xfrm>
            <a:off x="11239500" y="-2476500"/>
            <a:ext cx="9525000" cy="9525000"/>
          </a:xfrm>
          <a:prstGeom prst="ellipse">
            <a:avLst/>
          </a:prstGeom>
          <a:gradFill rotWithShape="1">
            <a:gsLst>
              <a:gs pos="0">
                <a:srgbClr val="F0906B">
                  <a:alpha val="45000"/>
                </a:srgbClr>
              </a:gs>
              <a:gs pos="65000">
                <a:srgbClr val="F0906B">
                  <a:alpha val="0"/>
                </a:srgbClr>
              </a:gs>
            </a:gsLst>
            <a:path path="circle">
              <a:fillToRect l="50000" t="50000" r="50000" b="50000"/>
            </a:path>
          </a:gradFill>
          <a:ln/>
        </p:spPr>
      </p:sp>
      <p:sp>
        <p:nvSpPr>
          <p:cNvPr id="6" name="Shape 4"/>
          <p:cNvSpPr/>
          <p:nvPr/>
        </p:nvSpPr>
        <p:spPr>
          <a:xfrm>
            <a:off x="-1714500" y="5905500"/>
            <a:ext cx="7239000" cy="7239000"/>
          </a:xfrm>
          <a:prstGeom prst="ellipse">
            <a:avLst/>
          </a:prstGeom>
          <a:gradFill rotWithShape="1">
            <a:gsLst>
              <a:gs pos="0">
                <a:srgbClr val="F0906B">
                  <a:alpha val="22000"/>
                </a:srgbClr>
              </a:gs>
              <a:gs pos="65000">
                <a:srgbClr val="F0906B">
                  <a:alpha val="0"/>
                </a:srgbClr>
              </a:gs>
            </a:gsLst>
            <a:path path="circle">
              <a:fillToRect l="50000" t="50000" r="50000" b="50000"/>
            </a:path>
          </a:gradFill>
          <a:ln/>
        </p:spPr>
      </p:sp>
      <p:sp>
        <p:nvSpPr>
          <p:cNvPr id="7" name="Text 5"/>
          <p:cNvSpPr/>
          <p:nvPr/>
        </p:nvSpPr>
        <p:spPr>
          <a:xfrm>
            <a:off x="1143000" y="914400"/>
            <a:ext cx="5887209"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F2A288"/>
                </a:solidFill>
                <a:latin typeface="Arial" pitchFamily="34" charset="0"/>
                <a:ea typeface="Arial" pitchFamily="34" charset="-122"/>
                <a:cs typeface="Arial" pitchFamily="34" charset="-120"/>
              </a:rPr>
              <a:t>A KEYNOTE ON EDUCATION &amp; AI</a:t>
            </a:r>
            <a:endParaRPr lang="en-US" sz="1875" dirty="0"/>
          </a:p>
        </p:txBody>
      </p:sp>
      <p:sp>
        <p:nvSpPr>
          <p:cNvPr id="8" name="Text 6"/>
          <p:cNvSpPr/>
          <p:nvPr/>
        </p:nvSpPr>
        <p:spPr>
          <a:xfrm>
            <a:off x="11147078" y="914400"/>
            <a:ext cx="2825814"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FCEEE2">
                    <a:alpha val="70000"/>
                  </a:srgbClr>
                </a:solidFill>
                <a:latin typeface="Arial" pitchFamily="34" charset="0"/>
                <a:ea typeface="Arial" pitchFamily="34" charset="-122"/>
                <a:cs typeface="Arial" pitchFamily="34" charset="-120"/>
              </a:rPr>
              <a:t>ADAM BROTMAN</a:t>
            </a:r>
            <a:endParaRPr lang="en-US" sz="1875" dirty="0"/>
          </a:p>
        </p:txBody>
      </p:sp>
      <p:sp>
        <p:nvSpPr>
          <p:cNvPr id="9" name="Text 7"/>
          <p:cNvSpPr/>
          <p:nvPr/>
        </p:nvSpPr>
        <p:spPr>
          <a:xfrm>
            <a:off x="1143000" y="2725117"/>
            <a:ext cx="16482060" cy="3238500"/>
          </a:xfrm>
          <a:prstGeom prst="rect">
            <a:avLst/>
          </a:prstGeom>
          <a:noFill/>
          <a:ln/>
        </p:spPr>
        <p:txBody>
          <a:bodyPr wrap="square" lIns="25400" tIns="25400" rIns="25400" bIns="25400" rtlCol="0" anchor="t">
            <a:normAutofit/>
          </a:bodyPr>
          <a:lstStyle/>
          <a:p>
            <a:pPr algn="l" indent="0" marL="0">
              <a:lnSpc>
                <a:spcPct val="87047"/>
              </a:lnSpc>
              <a:buNone/>
            </a:pPr>
            <a:r>
              <a:rPr lang="en-US" sz="12600" spc="126" kern="0" dirty="0">
                <a:solidFill>
                  <a:srgbClr val="FCEEE2"/>
                </a:solidFill>
                <a:latin typeface="Arial" pitchFamily="34" charset="0"/>
                <a:ea typeface="Arial" pitchFamily="34" charset="-122"/>
                <a:cs typeface="Arial" pitchFamily="34" charset="-120"/>
              </a:rPr>
              <a:t>The Class of 2</a:t>
            </a:r>
            <a:pPr algn="l" indent="0" marL="0">
              <a:lnSpc>
                <a:spcPct val="87047"/>
              </a:lnSpc>
              <a:buNone/>
            </a:pPr>
            <a:r>
              <a:rPr lang="en-US" sz="12600" spc="126" kern="0" dirty="0">
                <a:solidFill>
                  <a:srgbClr val="F0906B"/>
                </a:solidFill>
                <a:latin typeface="Arial" pitchFamily="34" charset="0"/>
                <a:ea typeface="Arial" pitchFamily="34" charset="-122"/>
                <a:cs typeface="Arial" pitchFamily="34" charset="-120"/>
              </a:rPr>
              <a:t>0</a:t>
            </a:r>
            <a:pPr algn="l" indent="0" marL="0">
              <a:lnSpc>
                <a:spcPct val="87047"/>
              </a:lnSpc>
              <a:buNone/>
            </a:pPr>
            <a:r>
              <a:rPr lang="en-US" sz="12600" spc="126" kern="0" dirty="0">
                <a:solidFill>
                  <a:srgbClr val="FCEEE2"/>
                </a:solidFill>
                <a:latin typeface="Arial" pitchFamily="34" charset="0"/>
                <a:ea typeface="Arial" pitchFamily="34" charset="-122"/>
                <a:cs typeface="Arial" pitchFamily="34" charset="-120"/>
              </a:rPr>
              <a:t>4</a:t>
            </a:r>
            <a:pPr algn="l" indent="0" marL="0">
              <a:lnSpc>
                <a:spcPct val="87047"/>
              </a:lnSpc>
              <a:buNone/>
            </a:pPr>
            <a:r>
              <a:rPr lang="en-US" sz="12600" spc="126" kern="0" dirty="0">
                <a:solidFill>
                  <a:srgbClr val="F0906B"/>
                </a:solidFill>
                <a:latin typeface="Arial" pitchFamily="34" charset="0"/>
                <a:ea typeface="Arial" pitchFamily="34" charset="-122"/>
                <a:cs typeface="Arial" pitchFamily="34" charset="-120"/>
              </a:rPr>
              <a:t>0</a:t>
            </a:r>
            <a:endParaRPr lang="en-US" sz="12600" dirty="0"/>
          </a:p>
        </p:txBody>
      </p:sp>
      <p:sp>
        <p:nvSpPr>
          <p:cNvPr id="10" name="Text 8"/>
          <p:cNvSpPr/>
          <p:nvPr/>
        </p:nvSpPr>
        <p:spPr>
          <a:xfrm>
            <a:off x="1143000" y="6287467"/>
            <a:ext cx="10988040" cy="1060103"/>
          </a:xfrm>
          <a:prstGeom prst="rect">
            <a:avLst/>
          </a:prstGeom>
          <a:noFill/>
          <a:ln/>
        </p:spPr>
        <p:txBody>
          <a:bodyPr wrap="square" lIns="25400" tIns="25400" rIns="25400" bIns="25400" rtlCol="0" anchor="t">
            <a:normAutofit/>
          </a:bodyPr>
          <a:lstStyle/>
          <a:p>
            <a:pPr algn="l" indent="0" marL="0">
              <a:lnSpc>
                <a:spcPct val="126235"/>
              </a:lnSpc>
              <a:buNone/>
            </a:pPr>
            <a:r>
              <a:rPr lang="en-US" sz="2775" dirty="0">
                <a:solidFill>
                  <a:srgbClr val="FCEEE2">
                    <a:alpha val="85000"/>
                  </a:srgbClr>
                </a:solidFill>
                <a:latin typeface="Arial" pitchFamily="34" charset="0"/>
                <a:ea typeface="Arial" pitchFamily="34" charset="-122"/>
                <a:cs typeface="Arial" pitchFamily="34" charset="-120"/>
              </a:rPr>
              <a:t>Children who start kindergarten next fall will graduate in 2040. This is a plan for what school must give them.</a:t>
            </a:r>
            <a:endParaRPr lang="en-US" sz="2775" dirty="0"/>
          </a:p>
        </p:txBody>
      </p:sp>
      <p:sp>
        <p:nvSpPr>
          <p:cNvPr id="11" name="Shape 9"/>
          <p:cNvSpPr/>
          <p:nvPr/>
        </p:nvSpPr>
        <p:spPr>
          <a:xfrm>
            <a:off x="1143000" y="8772525"/>
            <a:ext cx="16002000" cy="9525"/>
          </a:xfrm>
          <a:prstGeom prst="rect">
            <a:avLst/>
          </a:prstGeom>
          <a:solidFill>
            <a:srgbClr val="FCEEE2">
              <a:alpha val="25000"/>
            </a:srgbClr>
          </a:solidFill>
          <a:ln/>
        </p:spPr>
      </p:sp>
      <p:sp>
        <p:nvSpPr>
          <p:cNvPr id="12" name="Text 10"/>
          <p:cNvSpPr/>
          <p:nvPr/>
        </p:nvSpPr>
        <p:spPr>
          <a:xfrm>
            <a:off x="1143000" y="9113044"/>
            <a:ext cx="3543851" cy="366713"/>
          </a:xfrm>
          <a:prstGeom prst="rect">
            <a:avLst/>
          </a:prstGeom>
          <a:noFill/>
          <a:ln/>
        </p:spPr>
        <p:txBody>
          <a:bodyPr wrap="square" lIns="25400" tIns="25400" rIns="25400" bIns="25400" rtlCol="0" anchor="t">
            <a:normAutofit/>
          </a:bodyPr>
          <a:lstStyle/>
          <a:p>
            <a:pPr algn="l" indent="0" marL="0">
              <a:buNone/>
            </a:pPr>
            <a:r>
              <a:rPr lang="en-US" sz="1800" spc="360" kern="0" dirty="0">
                <a:solidFill>
                  <a:srgbClr val="FCEEE2">
                    <a:alpha val="70000"/>
                  </a:srgbClr>
                </a:solidFill>
                <a:latin typeface="Arial" pitchFamily="34" charset="0"/>
                <a:ea typeface="Arial" pitchFamily="34" charset="-122"/>
                <a:cs typeface="Arial" pitchFamily="34" charset="-120"/>
              </a:rPr>
              <a:t>KINDERGARTEN · 2027</a:t>
            </a:r>
            <a:endParaRPr lang="en-US" sz="1800" dirty="0"/>
          </a:p>
        </p:txBody>
      </p:sp>
      <p:pic>
        <p:nvPicPr>
          <p:cNvPr id="13"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4783782" y="9067800"/>
            <a:ext cx="9609237" cy="419100"/>
          </a:xfrm>
          <a:prstGeom prst="rect">
            <a:avLst/>
          </a:prstGeom>
        </p:spPr>
      </p:pic>
      <p:sp>
        <p:nvSpPr>
          <p:cNvPr id="14" name="Text 11"/>
          <p:cNvSpPr/>
          <p:nvPr/>
        </p:nvSpPr>
        <p:spPr>
          <a:xfrm>
            <a:off x="14812119" y="9113044"/>
            <a:ext cx="2566169" cy="366713"/>
          </a:xfrm>
          <a:prstGeom prst="rect">
            <a:avLst/>
          </a:prstGeom>
          <a:noFill/>
          <a:ln/>
        </p:spPr>
        <p:txBody>
          <a:bodyPr wrap="square" lIns="25400" tIns="25400" rIns="25400" bIns="25400" rtlCol="0" anchor="t">
            <a:normAutofit/>
          </a:bodyPr>
          <a:lstStyle/>
          <a:p>
            <a:pPr algn="l" indent="0" marL="0">
              <a:buNone/>
            </a:pPr>
            <a:r>
              <a:rPr lang="en-US" sz="1800" spc="360" kern="0" dirty="0">
                <a:solidFill>
                  <a:srgbClr val="F2A288"/>
                </a:solidFill>
                <a:latin typeface="Arial" pitchFamily="34" charset="0"/>
                <a:ea typeface="Arial" pitchFamily="34" charset="-122"/>
                <a:cs typeface="Arial" pitchFamily="34" charset="-120"/>
              </a:rPr>
              <a:t>DIPLOMA · 2040</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10</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5818123"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10 — THE DESIGN</a:t>
            </a:r>
            <a:endParaRPr lang="en-US" sz="1875" dirty="0"/>
          </a:p>
        </p:txBody>
      </p:sp>
      <p:sp>
        <p:nvSpPr>
          <p:cNvPr id="7" name="Text 5"/>
          <p:cNvSpPr/>
          <p:nvPr/>
        </p:nvSpPr>
        <p:spPr>
          <a:xfrm>
            <a:off x="1047750" y="1414463"/>
            <a:ext cx="17811750" cy="798165"/>
          </a:xfrm>
          <a:prstGeom prst="rect">
            <a:avLst/>
          </a:prstGeom>
          <a:noFill/>
          <a:ln/>
        </p:spPr>
        <p:txBody>
          <a:bodyPr wrap="square" lIns="25400" tIns="25400" rIns="25400" bIns="25400" rtlCol="0" anchor="t">
            <a:normAutofit/>
          </a:bodyPr>
          <a:lstStyle/>
          <a:p>
            <a:pPr algn="l" indent="0" marL="0">
              <a:lnSpc>
                <a:spcPct val="91200"/>
              </a:lnSpc>
              <a:buNone/>
            </a:pPr>
            <a:r>
              <a:rPr lang="en-US" sz="5700" dirty="0">
                <a:solidFill>
                  <a:srgbClr val="42302E"/>
                </a:solidFill>
                <a:latin typeface="Arial" pitchFamily="34" charset="0"/>
                <a:ea typeface="Arial" pitchFamily="34" charset="-122"/>
                <a:cs typeface="Arial" pitchFamily="34" charset="-120"/>
              </a:rPr>
              <a:t>Two rooms, one loop: Foundations and Studios</a:t>
            </a:r>
            <a:pPr algn="l" indent="0" marL="0">
              <a:lnSpc>
                <a:spcPct val="91200"/>
              </a:lnSpc>
              <a:buNone/>
            </a:pPr>
            <a:r>
              <a:rPr lang="en-US" sz="5700" dirty="0">
                <a:solidFill>
                  <a:srgbClr val="D2543F"/>
                </a:solidFill>
                <a:latin typeface="Arial" pitchFamily="34" charset="0"/>
                <a:ea typeface="Arial" pitchFamily="34" charset="-122"/>
                <a:cs typeface="Arial" pitchFamily="34" charset="-120"/>
              </a:rPr>
              <a:t>.</a:t>
            </a:r>
            <a:endParaRPr lang="en-US" sz="5700" dirty="0"/>
          </a:p>
        </p:txBody>
      </p:sp>
      <p:sp>
        <p:nvSpPr>
          <p:cNvPr id="8" name="Shape 6"/>
          <p:cNvSpPr/>
          <p:nvPr/>
        </p:nvSpPr>
        <p:spPr>
          <a:xfrm>
            <a:off x="1047750" y="2517428"/>
            <a:ext cx="6767513" cy="2252142"/>
          </a:xfrm>
          <a:prstGeom prst="roundRect">
            <a:avLst>
              <a:gd name="adj" fmla="val 11842"/>
            </a:avLst>
          </a:prstGeom>
          <a:gradFill rotWithShape="1">
            <a:gsLst>
              <a:gs pos="0">
                <a:srgbClr val="573841">
                  <a:alpha val="100000"/>
                </a:srgbClr>
              </a:gs>
              <a:gs pos="100000">
                <a:srgbClr val="774C4F">
                  <a:alpha val="100000"/>
                </a:srgbClr>
              </a:gs>
            </a:gsLst>
            <a:lin ang="3000000" scaled="0"/>
          </a:gradFill>
          <a:ln/>
          <a:effectLst>
            <a:outerShdw sx="100000" sy="100000" kx="0" ky="0" algn="bl" rotWithShape="0" blurRad="381000" dist="133350" dir="5400000">
              <a:srgbClr val="784141">
                <a:alpha val="25000"/>
              </a:srgbClr>
            </a:outerShdw>
          </a:effectLst>
        </p:spPr>
      </p:sp>
      <p:sp>
        <p:nvSpPr>
          <p:cNvPr id="9" name="Text 7"/>
          <p:cNvSpPr/>
          <p:nvPr/>
        </p:nvSpPr>
        <p:spPr>
          <a:xfrm>
            <a:off x="1485900" y="2860328"/>
            <a:ext cx="6480334" cy="323850"/>
          </a:xfrm>
          <a:prstGeom prst="rect">
            <a:avLst/>
          </a:prstGeom>
          <a:noFill/>
          <a:ln/>
        </p:spPr>
        <p:txBody>
          <a:bodyPr wrap="square" lIns="25400" tIns="25400" rIns="25400" bIns="25400" rtlCol="0" anchor="t">
            <a:normAutofit/>
          </a:bodyPr>
          <a:lstStyle/>
          <a:p>
            <a:pPr algn="l" indent="0" marL="0">
              <a:buNone/>
            </a:pPr>
            <a:r>
              <a:rPr lang="en-US" sz="1950" b="1" spc="390" kern="0" dirty="0">
                <a:solidFill>
                  <a:srgbClr val="F2A288"/>
                </a:solidFill>
                <a:latin typeface="Arial" pitchFamily="34" charset="0"/>
                <a:ea typeface="Arial" pitchFamily="34" charset="-122"/>
                <a:cs typeface="Arial" pitchFamily="34" charset="-120"/>
              </a:rPr>
              <a:t>FOUNDATIONS</a:t>
            </a:r>
            <a:endParaRPr lang="en-US" sz="1950" dirty="0"/>
          </a:p>
        </p:txBody>
      </p:sp>
      <p:sp>
        <p:nvSpPr>
          <p:cNvPr id="10" name="Text 8"/>
          <p:cNvSpPr/>
          <p:nvPr/>
        </p:nvSpPr>
        <p:spPr>
          <a:xfrm>
            <a:off x="1485900" y="3279428"/>
            <a:ext cx="6067949" cy="1156767"/>
          </a:xfrm>
          <a:prstGeom prst="rect">
            <a:avLst/>
          </a:prstGeom>
          <a:noFill/>
          <a:ln/>
        </p:spPr>
        <p:txBody>
          <a:bodyPr wrap="square" lIns="25400" tIns="25400" rIns="25400" bIns="25400" rtlCol="0" anchor="t">
            <a:normAutofit/>
          </a:bodyPr>
          <a:lstStyle/>
          <a:p>
            <a:pPr algn="l" indent="0" marL="0">
              <a:lnSpc>
                <a:spcPct val="126290"/>
              </a:lnSpc>
              <a:buNone/>
            </a:pPr>
            <a:r>
              <a:rPr lang="en-US" sz="2025" dirty="0">
                <a:solidFill>
                  <a:srgbClr val="FCEEE2"/>
                </a:solidFill>
                <a:latin typeface="Arial" pitchFamily="34" charset="0"/>
                <a:ea typeface="Arial" pitchFamily="34" charset="-122"/>
                <a:cs typeface="Arial" pitchFamily="34" charset="-120"/>
              </a:rPr>
              <a:t>Math, science, history, arts. Building an internal model of how the world works — enough structure to question, connect, and doubt.</a:t>
            </a:r>
            <a:endParaRPr lang="en-US" sz="2025" dirty="0"/>
          </a:p>
        </p:txBody>
      </p:sp>
      <p:sp>
        <p:nvSpPr>
          <p:cNvPr id="11" name="Text 9"/>
          <p:cNvSpPr/>
          <p:nvPr/>
        </p:nvSpPr>
        <p:spPr>
          <a:xfrm>
            <a:off x="8958263" y="2563416"/>
            <a:ext cx="419100" cy="381000"/>
          </a:xfrm>
          <a:prstGeom prst="rect">
            <a:avLst/>
          </a:prstGeom>
          <a:noFill/>
          <a:ln/>
        </p:spPr>
        <p:txBody>
          <a:bodyPr wrap="square" lIns="25400" tIns="25400" rIns="25400" bIns="25400" rtlCol="0" anchor="t">
            <a:normAutofit/>
          </a:bodyPr>
          <a:lstStyle/>
          <a:p>
            <a:pPr algn="l" indent="0" marL="0">
              <a:lnSpc>
                <a:spcPct val="87805"/>
              </a:lnSpc>
              <a:buNone/>
            </a:pPr>
            <a:r>
              <a:rPr lang="en-US" sz="2700" dirty="0">
                <a:solidFill>
                  <a:srgbClr val="D2543F"/>
                </a:solidFill>
                <a:latin typeface="Arial" pitchFamily="34" charset="0"/>
                <a:ea typeface="Arial" pitchFamily="34" charset="-122"/>
                <a:cs typeface="Arial" pitchFamily="34" charset="-120"/>
              </a:rPr>
              <a:t>→</a:t>
            </a:r>
            <a:endParaRPr lang="en-US" sz="2700" dirty="0"/>
          </a:p>
        </p:txBody>
      </p:sp>
      <p:sp>
        <p:nvSpPr>
          <p:cNvPr id="12" name="Text 10"/>
          <p:cNvSpPr/>
          <p:nvPr/>
        </p:nvSpPr>
        <p:spPr>
          <a:xfrm>
            <a:off x="7948613" y="2944416"/>
            <a:ext cx="2362200" cy="632371"/>
          </a:xfrm>
          <a:prstGeom prst="rect">
            <a:avLst/>
          </a:prstGeom>
          <a:noFill/>
          <a:ln/>
        </p:spPr>
        <p:txBody>
          <a:bodyPr wrap="square" lIns="25400" tIns="25400" rIns="25400" bIns="25400" rtlCol="0" anchor="t">
            <a:normAutofit/>
          </a:bodyPr>
          <a:lstStyle/>
          <a:p>
            <a:pPr algn="ctr" indent="0" marL="0">
              <a:lnSpc>
                <a:spcPct val="113455"/>
              </a:lnSpc>
              <a:buNone/>
            </a:pPr>
            <a:r>
              <a:rPr lang="en-US" sz="1800" dirty="0">
                <a:solidFill>
                  <a:srgbClr val="A88579"/>
                </a:solidFill>
                <a:latin typeface="Arial" pitchFamily="34" charset="0"/>
                <a:ea typeface="Arial" pitchFamily="34" charset="-122"/>
                <a:cs typeface="Arial" pitchFamily="34" charset="-120"/>
              </a:rPr>
              <a:t>knowledge feeds the projects</a:t>
            </a:r>
            <a:endParaRPr lang="en-US" sz="1800" dirty="0"/>
          </a:p>
        </p:txBody>
      </p:sp>
      <p:sp>
        <p:nvSpPr>
          <p:cNvPr id="13" name="Text 11"/>
          <p:cNvSpPr/>
          <p:nvPr/>
        </p:nvSpPr>
        <p:spPr>
          <a:xfrm>
            <a:off x="8958263" y="3748236"/>
            <a:ext cx="419100" cy="381000"/>
          </a:xfrm>
          <a:prstGeom prst="rect">
            <a:avLst/>
          </a:prstGeom>
          <a:noFill/>
          <a:ln/>
        </p:spPr>
        <p:txBody>
          <a:bodyPr wrap="square" lIns="25400" tIns="25400" rIns="25400" bIns="25400" rtlCol="0" anchor="t">
            <a:normAutofit/>
          </a:bodyPr>
          <a:lstStyle/>
          <a:p>
            <a:pPr algn="l" indent="0" marL="0">
              <a:lnSpc>
                <a:spcPct val="87805"/>
              </a:lnSpc>
              <a:buNone/>
            </a:pPr>
            <a:r>
              <a:rPr lang="en-US" sz="2700" dirty="0">
                <a:solidFill>
                  <a:srgbClr val="D2543F"/>
                </a:solidFill>
                <a:latin typeface="Arial" pitchFamily="34" charset="0"/>
                <a:ea typeface="Arial" pitchFamily="34" charset="-122"/>
                <a:cs typeface="Arial" pitchFamily="34" charset="-120"/>
              </a:rPr>
              <a:t>←</a:t>
            </a:r>
            <a:endParaRPr lang="en-US" sz="2700" dirty="0"/>
          </a:p>
        </p:txBody>
      </p:sp>
      <p:sp>
        <p:nvSpPr>
          <p:cNvPr id="14" name="Text 12"/>
          <p:cNvSpPr/>
          <p:nvPr/>
        </p:nvSpPr>
        <p:spPr>
          <a:xfrm>
            <a:off x="7948613" y="4129236"/>
            <a:ext cx="2362200" cy="632371"/>
          </a:xfrm>
          <a:prstGeom prst="rect">
            <a:avLst/>
          </a:prstGeom>
          <a:noFill/>
          <a:ln/>
        </p:spPr>
        <p:txBody>
          <a:bodyPr wrap="square" lIns="25400" tIns="25400" rIns="25400" bIns="25400" rtlCol="0" anchor="t">
            <a:normAutofit/>
          </a:bodyPr>
          <a:lstStyle/>
          <a:p>
            <a:pPr algn="ctr" indent="0" marL="0">
              <a:lnSpc>
                <a:spcPct val="113455"/>
              </a:lnSpc>
              <a:buNone/>
            </a:pPr>
            <a:r>
              <a:rPr lang="en-US" sz="1800" dirty="0">
                <a:solidFill>
                  <a:srgbClr val="A88579"/>
                </a:solidFill>
                <a:latin typeface="Arial" pitchFamily="34" charset="0"/>
                <a:ea typeface="Arial" pitchFamily="34" charset="-122"/>
                <a:cs typeface="Arial" pitchFamily="34" charset="-120"/>
              </a:rPr>
              <a:t>projects give the knowledge purpose</a:t>
            </a:r>
            <a:endParaRPr lang="en-US" sz="1800" dirty="0"/>
          </a:p>
        </p:txBody>
      </p:sp>
      <p:sp>
        <p:nvSpPr>
          <p:cNvPr id="15" name="Shape 13"/>
          <p:cNvSpPr/>
          <p:nvPr/>
        </p:nvSpPr>
        <p:spPr>
          <a:xfrm>
            <a:off x="10444163" y="2517428"/>
            <a:ext cx="6796088" cy="2252142"/>
          </a:xfrm>
          <a:prstGeom prst="roundRect">
            <a:avLst>
              <a:gd name="adj" fmla="val 11842"/>
            </a:avLst>
          </a:prstGeom>
          <a:solidFill>
            <a:srgbClr val="FFFFFF">
              <a:alpha val="65000"/>
            </a:srgbClr>
          </a:solidFill>
          <a:ln w="14288">
            <a:solidFill>
              <a:srgbClr val="D2543F">
                <a:alpha val="35000"/>
              </a:srgbClr>
            </a:solidFill>
            <a:prstDash val="solid"/>
          </a:ln>
        </p:spPr>
      </p:sp>
      <p:sp>
        <p:nvSpPr>
          <p:cNvPr id="16" name="Text 14"/>
          <p:cNvSpPr/>
          <p:nvPr/>
        </p:nvSpPr>
        <p:spPr>
          <a:xfrm>
            <a:off x="10896600" y="2874615"/>
            <a:ext cx="6480334" cy="323850"/>
          </a:xfrm>
          <a:prstGeom prst="rect">
            <a:avLst/>
          </a:prstGeom>
          <a:noFill/>
          <a:ln/>
        </p:spPr>
        <p:txBody>
          <a:bodyPr wrap="square" lIns="25400" tIns="25400" rIns="25400" bIns="25400" rtlCol="0" anchor="t">
            <a:normAutofit/>
          </a:bodyPr>
          <a:lstStyle/>
          <a:p>
            <a:pPr algn="l" indent="0" marL="0">
              <a:buNone/>
            </a:pPr>
            <a:r>
              <a:rPr lang="en-US" sz="1950" b="1" spc="390" kern="0" dirty="0">
                <a:solidFill>
                  <a:srgbClr val="C04B36"/>
                </a:solidFill>
                <a:latin typeface="Arial" pitchFamily="34" charset="0"/>
                <a:ea typeface="Arial" pitchFamily="34" charset="-122"/>
                <a:cs typeface="Arial" pitchFamily="34" charset="-120"/>
              </a:rPr>
              <a:t>STUDIOS</a:t>
            </a:r>
            <a:endParaRPr lang="en-US" sz="1950" dirty="0"/>
          </a:p>
        </p:txBody>
      </p:sp>
      <p:sp>
        <p:nvSpPr>
          <p:cNvPr id="17" name="Text 15"/>
          <p:cNvSpPr/>
          <p:nvPr/>
        </p:nvSpPr>
        <p:spPr>
          <a:xfrm>
            <a:off x="10896600" y="3293715"/>
            <a:ext cx="6067949" cy="1156767"/>
          </a:xfrm>
          <a:prstGeom prst="rect">
            <a:avLst/>
          </a:prstGeom>
          <a:noFill/>
          <a:ln/>
        </p:spPr>
        <p:txBody>
          <a:bodyPr wrap="square" lIns="25400" tIns="25400" rIns="25400" bIns="25400" rtlCol="0" anchor="t">
            <a:normAutofit/>
          </a:bodyPr>
          <a:lstStyle/>
          <a:p>
            <a:pPr algn="l" indent="0" marL="0">
              <a:lnSpc>
                <a:spcPct val="126290"/>
              </a:lnSpc>
              <a:buNone/>
            </a:pPr>
            <a:r>
              <a:rPr lang="en-US" sz="2025" dirty="0">
                <a:solidFill>
                  <a:srgbClr val="42302E"/>
                </a:solidFill>
                <a:latin typeface="Arial" pitchFamily="34" charset="0"/>
                <a:ea typeface="Arial" pitchFamily="34" charset="-122"/>
                <a:cs typeface="Arial" pitchFamily="34" charset="-120"/>
              </a:rPr>
              <a:t>Interdisciplinary projects with AI agents on the team — building real software, businesses, research, and art for real audiences.</a:t>
            </a:r>
            <a:endParaRPr lang="en-US" sz="2025" dirty="0"/>
          </a:p>
        </p:txBody>
      </p:sp>
      <p:sp>
        <p:nvSpPr>
          <p:cNvPr id="18" name="Shape 16"/>
          <p:cNvSpPr/>
          <p:nvPr/>
        </p:nvSpPr>
        <p:spPr>
          <a:xfrm>
            <a:off x="1047750" y="5074369"/>
            <a:ext cx="16192500" cy="1514475"/>
          </a:xfrm>
          <a:prstGeom prst="roundRect">
            <a:avLst>
              <a:gd name="adj" fmla="val 17610"/>
            </a:avLst>
          </a:prstGeom>
          <a:solidFill>
            <a:srgbClr val="FFFFFF">
              <a:alpha val="50000"/>
            </a:srgbClr>
          </a:solidFill>
          <a:ln/>
          <a:effectLst>
            <a:outerShdw sx="100000" sy="100000" kx="0" ky="0" algn="bl" rotWithShape="0" blurRad="323850" dist="114300" dir="5400000">
              <a:srgbClr val="BE645A">
                <a:alpha val="10000"/>
              </a:srgbClr>
            </a:outerShdw>
          </a:effectLst>
        </p:spPr>
      </p:sp>
      <p:sp>
        <p:nvSpPr>
          <p:cNvPr id="19" name="Text 17"/>
          <p:cNvSpPr/>
          <p:nvPr/>
        </p:nvSpPr>
        <p:spPr>
          <a:xfrm>
            <a:off x="1485900" y="5360119"/>
            <a:ext cx="16847820" cy="366713"/>
          </a:xfrm>
          <a:prstGeom prst="rect">
            <a:avLst/>
          </a:prstGeom>
          <a:noFill/>
          <a:ln/>
        </p:spPr>
        <p:txBody>
          <a:bodyPr wrap="square" lIns="25400" tIns="25400" rIns="25400" bIns="25400" rtlCol="0" anchor="t">
            <a:normAutofit/>
          </a:bodyPr>
          <a:lstStyle/>
          <a:p>
            <a:pPr algn="l" indent="0" marL="0">
              <a:buNone/>
            </a:pPr>
            <a:r>
              <a:rPr lang="en-US" sz="1800" spc="324" kern="0" dirty="0">
                <a:solidFill>
                  <a:srgbClr val="C04B36"/>
                </a:solidFill>
                <a:latin typeface="Arial" pitchFamily="34" charset="0"/>
                <a:ea typeface="Arial" pitchFamily="34" charset="-122"/>
                <a:cs typeface="Arial" pitchFamily="34" charset="-120"/>
              </a:rPr>
              <a:t>THE STUDIO LOOP — EVERY PROJECT REHEARSES THE REAL THING</a:t>
            </a:r>
            <a:endParaRPr lang="en-US" sz="1800" dirty="0"/>
          </a:p>
        </p:txBody>
      </p:sp>
      <p:sp>
        <p:nvSpPr>
          <p:cNvPr id="20" name="Text 18"/>
          <p:cNvSpPr/>
          <p:nvPr/>
        </p:nvSpPr>
        <p:spPr>
          <a:xfrm>
            <a:off x="1485900" y="5879232"/>
            <a:ext cx="1384503" cy="461963"/>
          </a:xfrm>
          <a:prstGeom prst="rect">
            <a:avLst/>
          </a:prstGeom>
          <a:noFill/>
          <a:ln/>
        </p:spPr>
        <p:txBody>
          <a:bodyPr wrap="square" lIns="25400" tIns="25400" rIns="25400" bIns="25400" rtlCol="0" anchor="t">
            <a:normAutofit/>
          </a:bodyPr>
          <a:lstStyle/>
          <a:p>
            <a:pPr algn="l" indent="0" marL="0">
              <a:buNone/>
            </a:pPr>
            <a:r>
              <a:rPr lang="en-US" sz="2325" spc="326" kern="0" dirty="0">
                <a:solidFill>
                  <a:srgbClr val="42302E"/>
                </a:solidFill>
                <a:latin typeface="Arial" pitchFamily="34" charset="0"/>
                <a:ea typeface="Arial" pitchFamily="34" charset="-122"/>
                <a:cs typeface="Arial" pitchFamily="34" charset="-120"/>
              </a:rPr>
              <a:t>DEFINE</a:t>
            </a:r>
            <a:endParaRPr lang="en-US" sz="2325" dirty="0"/>
          </a:p>
        </p:txBody>
      </p:sp>
      <p:sp>
        <p:nvSpPr>
          <p:cNvPr id="21" name="Text 19"/>
          <p:cNvSpPr/>
          <p:nvPr/>
        </p:nvSpPr>
        <p:spPr>
          <a:xfrm>
            <a:off x="3571875" y="5883994"/>
            <a:ext cx="361950" cy="452438"/>
          </a:xfrm>
          <a:prstGeom prst="rect">
            <a:avLst/>
          </a:prstGeom>
          <a:noFill/>
          <a:ln/>
        </p:spPr>
        <p:txBody>
          <a:bodyPr wrap="square" lIns="25400" tIns="25400" rIns="25400" bIns="25400" rtlCol="0" anchor="t">
            <a:normAutofit/>
          </a:bodyPr>
          <a:lstStyle/>
          <a:p>
            <a:pPr algn="l" indent="0" marL="0">
              <a:buNone/>
            </a:pPr>
            <a:r>
              <a:rPr lang="en-US" sz="2250" dirty="0">
                <a:solidFill>
                  <a:srgbClr val="D2543F"/>
                </a:solidFill>
                <a:latin typeface="Arial" pitchFamily="34" charset="0"/>
                <a:ea typeface="Arial" pitchFamily="34" charset="-122"/>
                <a:cs typeface="Arial" pitchFamily="34" charset="-120"/>
              </a:rPr>
              <a:t>→</a:t>
            </a:r>
            <a:endParaRPr lang="en-US" sz="2250" dirty="0"/>
          </a:p>
        </p:txBody>
      </p:sp>
      <p:sp>
        <p:nvSpPr>
          <p:cNvPr id="22" name="Text 20"/>
          <p:cNvSpPr/>
          <p:nvPr/>
        </p:nvSpPr>
        <p:spPr>
          <a:xfrm>
            <a:off x="4684961" y="5879232"/>
            <a:ext cx="1916646" cy="461963"/>
          </a:xfrm>
          <a:prstGeom prst="rect">
            <a:avLst/>
          </a:prstGeom>
          <a:noFill/>
          <a:ln/>
        </p:spPr>
        <p:txBody>
          <a:bodyPr wrap="square" lIns="25400" tIns="25400" rIns="25400" bIns="25400" rtlCol="0" anchor="t">
            <a:normAutofit/>
          </a:bodyPr>
          <a:lstStyle/>
          <a:p>
            <a:pPr algn="l" indent="0" marL="0">
              <a:buNone/>
            </a:pPr>
            <a:r>
              <a:rPr lang="en-US" sz="2325" spc="326" kern="0" dirty="0">
                <a:solidFill>
                  <a:srgbClr val="42302E"/>
                </a:solidFill>
                <a:latin typeface="Arial" pitchFamily="34" charset="0"/>
                <a:ea typeface="Arial" pitchFamily="34" charset="-122"/>
                <a:cs typeface="Arial" pitchFamily="34" charset="-120"/>
              </a:rPr>
              <a:t>DELEGATE</a:t>
            </a:r>
            <a:endParaRPr lang="en-US" sz="2325" dirty="0"/>
          </a:p>
        </p:txBody>
      </p:sp>
      <p:sp>
        <p:nvSpPr>
          <p:cNvPr id="23" name="Text 21"/>
          <p:cNvSpPr/>
          <p:nvPr/>
        </p:nvSpPr>
        <p:spPr>
          <a:xfrm>
            <a:off x="7254627" y="5883994"/>
            <a:ext cx="361950" cy="452438"/>
          </a:xfrm>
          <a:prstGeom prst="rect">
            <a:avLst/>
          </a:prstGeom>
          <a:noFill/>
          <a:ln/>
        </p:spPr>
        <p:txBody>
          <a:bodyPr wrap="square" lIns="25400" tIns="25400" rIns="25400" bIns="25400" rtlCol="0" anchor="t">
            <a:normAutofit/>
          </a:bodyPr>
          <a:lstStyle/>
          <a:p>
            <a:pPr algn="l" indent="0" marL="0">
              <a:buNone/>
            </a:pPr>
            <a:r>
              <a:rPr lang="en-US" sz="2250" dirty="0">
                <a:solidFill>
                  <a:srgbClr val="D2543F"/>
                </a:solidFill>
                <a:latin typeface="Arial" pitchFamily="34" charset="0"/>
                <a:ea typeface="Arial" pitchFamily="34" charset="-122"/>
                <a:cs typeface="Arial" pitchFamily="34" charset="-120"/>
              </a:rPr>
              <a:t>→</a:t>
            </a:r>
            <a:endParaRPr lang="en-US" sz="2250" dirty="0"/>
          </a:p>
        </p:txBody>
      </p:sp>
      <p:sp>
        <p:nvSpPr>
          <p:cNvPr id="24" name="Text 22"/>
          <p:cNvSpPr/>
          <p:nvPr/>
        </p:nvSpPr>
        <p:spPr>
          <a:xfrm>
            <a:off x="8367712" y="5879232"/>
            <a:ext cx="1319756" cy="461963"/>
          </a:xfrm>
          <a:prstGeom prst="rect">
            <a:avLst/>
          </a:prstGeom>
          <a:noFill/>
          <a:ln/>
        </p:spPr>
        <p:txBody>
          <a:bodyPr wrap="square" lIns="25400" tIns="25400" rIns="25400" bIns="25400" rtlCol="0" anchor="t">
            <a:normAutofit/>
          </a:bodyPr>
          <a:lstStyle/>
          <a:p>
            <a:pPr algn="l" indent="0" marL="0">
              <a:buNone/>
            </a:pPr>
            <a:r>
              <a:rPr lang="en-US" sz="2325" spc="326" kern="0" dirty="0">
                <a:solidFill>
                  <a:srgbClr val="42302E"/>
                </a:solidFill>
                <a:latin typeface="Arial" pitchFamily="34" charset="0"/>
                <a:ea typeface="Arial" pitchFamily="34" charset="-122"/>
                <a:cs typeface="Arial" pitchFamily="34" charset="-120"/>
              </a:rPr>
              <a:t>VERIFY</a:t>
            </a:r>
            <a:endParaRPr lang="en-US" sz="2325" dirty="0"/>
          </a:p>
        </p:txBody>
      </p:sp>
      <p:sp>
        <p:nvSpPr>
          <p:cNvPr id="25" name="Text 23"/>
          <p:cNvSpPr/>
          <p:nvPr/>
        </p:nvSpPr>
        <p:spPr>
          <a:xfrm>
            <a:off x="10394826" y="5883994"/>
            <a:ext cx="361950" cy="452438"/>
          </a:xfrm>
          <a:prstGeom prst="rect">
            <a:avLst/>
          </a:prstGeom>
          <a:noFill/>
          <a:ln/>
        </p:spPr>
        <p:txBody>
          <a:bodyPr wrap="square" lIns="25400" tIns="25400" rIns="25400" bIns="25400" rtlCol="0" anchor="t">
            <a:normAutofit/>
          </a:bodyPr>
          <a:lstStyle/>
          <a:p>
            <a:pPr algn="l" indent="0" marL="0">
              <a:buNone/>
            </a:pPr>
            <a:r>
              <a:rPr lang="en-US" sz="2250" dirty="0">
                <a:solidFill>
                  <a:srgbClr val="D2543F"/>
                </a:solidFill>
                <a:latin typeface="Arial" pitchFamily="34" charset="0"/>
                <a:ea typeface="Arial" pitchFamily="34" charset="-122"/>
                <a:cs typeface="Arial" pitchFamily="34" charset="-120"/>
              </a:rPr>
              <a:t>→</a:t>
            </a:r>
            <a:endParaRPr lang="en-US" sz="2250" dirty="0"/>
          </a:p>
        </p:txBody>
      </p:sp>
      <p:sp>
        <p:nvSpPr>
          <p:cNvPr id="26" name="Text 24"/>
          <p:cNvSpPr/>
          <p:nvPr/>
        </p:nvSpPr>
        <p:spPr>
          <a:xfrm>
            <a:off x="11507912" y="5879232"/>
            <a:ext cx="2102540" cy="461963"/>
          </a:xfrm>
          <a:prstGeom prst="rect">
            <a:avLst/>
          </a:prstGeom>
          <a:noFill/>
          <a:ln/>
        </p:spPr>
        <p:txBody>
          <a:bodyPr wrap="square" lIns="25400" tIns="25400" rIns="25400" bIns="25400" rtlCol="0" anchor="t">
            <a:normAutofit/>
          </a:bodyPr>
          <a:lstStyle/>
          <a:p>
            <a:pPr algn="l" indent="0" marL="0">
              <a:buNone/>
            </a:pPr>
            <a:r>
              <a:rPr lang="en-US" sz="2325" spc="326" kern="0" dirty="0">
                <a:solidFill>
                  <a:srgbClr val="42302E"/>
                </a:solidFill>
                <a:latin typeface="Arial" pitchFamily="34" charset="0"/>
                <a:ea typeface="Arial" pitchFamily="34" charset="-122"/>
                <a:cs typeface="Arial" pitchFamily="34" charset="-120"/>
              </a:rPr>
              <a:t>INTEGRATE</a:t>
            </a:r>
            <a:endParaRPr lang="en-US" sz="2325" dirty="0"/>
          </a:p>
        </p:txBody>
      </p:sp>
      <p:sp>
        <p:nvSpPr>
          <p:cNvPr id="27" name="Text 25"/>
          <p:cNvSpPr/>
          <p:nvPr/>
        </p:nvSpPr>
        <p:spPr>
          <a:xfrm>
            <a:off x="14246572" y="5883994"/>
            <a:ext cx="361950" cy="452438"/>
          </a:xfrm>
          <a:prstGeom prst="rect">
            <a:avLst/>
          </a:prstGeom>
          <a:noFill/>
          <a:ln/>
        </p:spPr>
        <p:txBody>
          <a:bodyPr wrap="square" lIns="25400" tIns="25400" rIns="25400" bIns="25400" rtlCol="0" anchor="t">
            <a:normAutofit/>
          </a:bodyPr>
          <a:lstStyle/>
          <a:p>
            <a:pPr algn="l" indent="0" marL="0">
              <a:buNone/>
            </a:pPr>
            <a:r>
              <a:rPr lang="en-US" sz="2250" dirty="0">
                <a:solidFill>
                  <a:srgbClr val="D2543F"/>
                </a:solidFill>
                <a:latin typeface="Arial" pitchFamily="34" charset="0"/>
                <a:ea typeface="Arial" pitchFamily="34" charset="-122"/>
                <a:cs typeface="Arial" pitchFamily="34" charset="-120"/>
              </a:rPr>
              <a:t>→</a:t>
            </a:r>
            <a:endParaRPr lang="en-US" sz="2250" dirty="0"/>
          </a:p>
        </p:txBody>
      </p:sp>
      <p:sp>
        <p:nvSpPr>
          <p:cNvPr id="28" name="Text 26"/>
          <p:cNvSpPr/>
          <p:nvPr/>
        </p:nvSpPr>
        <p:spPr>
          <a:xfrm>
            <a:off x="15359658" y="5879232"/>
            <a:ext cx="1586686" cy="461963"/>
          </a:xfrm>
          <a:prstGeom prst="rect">
            <a:avLst/>
          </a:prstGeom>
          <a:noFill/>
          <a:ln/>
        </p:spPr>
        <p:txBody>
          <a:bodyPr wrap="square" lIns="25400" tIns="25400" rIns="25400" bIns="25400" rtlCol="0" anchor="t">
            <a:normAutofit/>
          </a:bodyPr>
          <a:lstStyle/>
          <a:p>
            <a:pPr algn="l" indent="0" marL="0">
              <a:buNone/>
            </a:pPr>
            <a:r>
              <a:rPr lang="en-US" sz="2325" spc="326" kern="0" dirty="0">
                <a:solidFill>
                  <a:srgbClr val="42302E"/>
                </a:solidFill>
                <a:latin typeface="Arial" pitchFamily="34" charset="0"/>
                <a:ea typeface="Arial" pitchFamily="34" charset="-122"/>
                <a:cs typeface="Arial" pitchFamily="34" charset="-120"/>
              </a:rPr>
              <a:t>REFLECT</a:t>
            </a:r>
            <a:endParaRPr lang="en-US" sz="2325" dirty="0"/>
          </a:p>
        </p:txBody>
      </p:sp>
      <p:sp>
        <p:nvSpPr>
          <p:cNvPr id="29" name="Text 27"/>
          <p:cNvSpPr/>
          <p:nvPr/>
        </p:nvSpPr>
        <p:spPr>
          <a:xfrm>
            <a:off x="1047750" y="7730207"/>
            <a:ext cx="17811750" cy="438596"/>
          </a:xfrm>
          <a:prstGeom prst="rect">
            <a:avLst/>
          </a:prstGeom>
          <a:noFill/>
          <a:ln/>
        </p:spPr>
        <p:txBody>
          <a:bodyPr wrap="square" lIns="25400" tIns="25400" rIns="25400" bIns="25400" rtlCol="0" anchor="t">
            <a:normAutofit/>
          </a:bodyPr>
          <a:lstStyle/>
          <a:p>
            <a:pPr algn="l" indent="0" marL="0">
              <a:lnSpc>
                <a:spcPct val="125522"/>
              </a:lnSpc>
              <a:buNone/>
            </a:pPr>
            <a:r>
              <a:rPr lang="en-US" sz="2175" dirty="0">
                <a:solidFill>
                  <a:srgbClr val="8C6A61"/>
                </a:solidFill>
                <a:latin typeface="Arial" pitchFamily="34" charset="0"/>
                <a:ea typeface="Arial" pitchFamily="34" charset="-122"/>
                <a:cs typeface="Arial" pitchFamily="34" charset="-120"/>
              </a:rPr>
              <a:t>The project is the vehicle. The real curriculum is judgment, taste, ethics, collaboration, communication, reflection.</a:t>
            </a:r>
            <a:endParaRPr lang="en-US" sz="2175" dirty="0"/>
          </a:p>
        </p:txBody>
      </p:sp>
      <p:sp>
        <p:nvSpPr>
          <p:cNvPr id="30" name="Text 28"/>
          <p:cNvSpPr/>
          <p:nvPr/>
        </p:nvSpPr>
        <p:spPr>
          <a:xfrm>
            <a:off x="1047750" y="8264054"/>
            <a:ext cx="17811750" cy="462409"/>
          </a:xfrm>
          <a:prstGeom prst="rect">
            <a:avLst/>
          </a:prstGeom>
          <a:noFill/>
          <a:ln/>
        </p:spPr>
        <p:txBody>
          <a:bodyPr wrap="square" lIns="25400" tIns="25400" rIns="25400" bIns="25400" rtlCol="0" anchor="t">
            <a:normAutofit/>
          </a:bodyPr>
          <a:lstStyle/>
          <a:p>
            <a:pPr algn="l" indent="0" marL="0">
              <a:lnSpc>
                <a:spcPct val="117237"/>
              </a:lnSpc>
              <a:buNone/>
            </a:pPr>
            <a:r>
              <a:rPr lang="en-US" sz="2475" dirty="0">
                <a:solidFill>
                  <a:srgbClr val="42302E"/>
                </a:solidFill>
                <a:latin typeface="Arial" pitchFamily="34" charset="0"/>
                <a:ea typeface="Arial" pitchFamily="34" charset="-122"/>
                <a:cs typeface="Arial" pitchFamily="34" charset="-120"/>
              </a:rPr>
              <a:t>Teachers design the experiences and edit the thinking — </a:t>
            </a:r>
            <a:pPr algn="l" indent="0" marL="0">
              <a:lnSpc>
                <a:spcPct val="117237"/>
              </a:lnSpc>
              <a:buNone/>
            </a:pPr>
            <a:r>
              <a:rPr lang="en-US" sz="2475" i="1" dirty="0">
                <a:solidFill>
                  <a:srgbClr val="C04B36"/>
                </a:solidFill>
                <a:latin typeface="Arial" pitchFamily="34" charset="0"/>
                <a:ea typeface="Arial" pitchFamily="34" charset="-122"/>
                <a:cs typeface="Arial" pitchFamily="34" charset="-120"/>
              </a:rPr>
              <a:t>coaches, not content pipes</a:t>
            </a:r>
            <a:pPr algn="l" indent="0" marL="0">
              <a:lnSpc>
                <a:spcPct val="117237"/>
              </a:lnSpc>
              <a:buNone/>
            </a:pPr>
            <a:r>
              <a:rPr lang="en-US" sz="2475" dirty="0">
                <a:solidFill>
                  <a:srgbClr val="42302E"/>
                </a:solidFill>
                <a:latin typeface="Arial" pitchFamily="34" charset="0"/>
                <a:ea typeface="Arial" pitchFamily="34" charset="-122"/>
                <a:cs typeface="Arial" pitchFamily="34" charset="-120"/>
              </a:rPr>
              <a:t>.</a:t>
            </a:r>
            <a:endParaRPr lang="en-US" sz="247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630945" y="6191250"/>
            <a:ext cx="5856186"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11</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5986745"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11 — WHAT WE SHOULD NOT OUTSOURCE</a:t>
            </a:r>
            <a:endParaRPr lang="en-US" sz="1875" dirty="0"/>
          </a:p>
        </p:txBody>
      </p:sp>
      <p:sp>
        <p:nvSpPr>
          <p:cNvPr id="7" name="Text 5"/>
          <p:cNvSpPr/>
          <p:nvPr/>
        </p:nvSpPr>
        <p:spPr>
          <a:xfrm>
            <a:off x="1047750" y="1414463"/>
            <a:ext cx="17811750" cy="798165"/>
          </a:xfrm>
          <a:prstGeom prst="rect">
            <a:avLst/>
          </a:prstGeom>
          <a:noFill/>
          <a:ln/>
        </p:spPr>
        <p:txBody>
          <a:bodyPr wrap="square" lIns="25400" tIns="25400" rIns="25400" bIns="25400" rtlCol="0" anchor="t">
            <a:normAutofit/>
          </a:bodyPr>
          <a:lstStyle/>
          <a:p>
            <a:pPr algn="l" indent="0" marL="0">
              <a:lnSpc>
                <a:spcPct val="91200"/>
              </a:lnSpc>
              <a:buNone/>
            </a:pPr>
            <a:r>
              <a:rPr lang="en-US" sz="5700" dirty="0">
                <a:solidFill>
                  <a:srgbClr val="42302E"/>
                </a:solidFill>
                <a:latin typeface="Arial" pitchFamily="34" charset="0"/>
                <a:ea typeface="Arial" pitchFamily="34" charset="-122"/>
                <a:cs typeface="Arial" pitchFamily="34" charset="-120"/>
              </a:rPr>
              <a:t>The graduate, in six capacities</a:t>
            </a:r>
            <a:pPr algn="l" indent="0" marL="0">
              <a:lnSpc>
                <a:spcPct val="91200"/>
              </a:lnSpc>
              <a:buNone/>
            </a:pPr>
            <a:r>
              <a:rPr lang="en-US" sz="5700" dirty="0">
                <a:solidFill>
                  <a:srgbClr val="D2543F"/>
                </a:solidFill>
                <a:latin typeface="Arial" pitchFamily="34" charset="0"/>
                <a:ea typeface="Arial" pitchFamily="34" charset="-122"/>
                <a:cs typeface="Arial" pitchFamily="34" charset="-120"/>
              </a:rPr>
              <a:t>.</a:t>
            </a:r>
            <a:endParaRPr lang="en-US" sz="5700" dirty="0"/>
          </a:p>
        </p:txBody>
      </p:sp>
      <p:sp>
        <p:nvSpPr>
          <p:cNvPr id="8" name="Text 6"/>
          <p:cNvSpPr/>
          <p:nvPr/>
        </p:nvSpPr>
        <p:spPr>
          <a:xfrm>
            <a:off x="1047750" y="2307878"/>
            <a:ext cx="17811750" cy="438150"/>
          </a:xfrm>
          <a:prstGeom prst="rect">
            <a:avLst/>
          </a:prstGeom>
          <a:noFill/>
          <a:ln/>
        </p:spPr>
        <p:txBody>
          <a:bodyPr wrap="square" lIns="25400" tIns="25400" rIns="25400" bIns="25400" rtlCol="0" anchor="t">
            <a:normAutofit/>
          </a:bodyPr>
          <a:lstStyle/>
          <a:p>
            <a:pPr algn="l" indent="0" marL="0">
              <a:lnSpc>
                <a:spcPct val="121739"/>
              </a:lnSpc>
              <a:buNone/>
            </a:pPr>
            <a:r>
              <a:rPr lang="en-US" sz="2250" dirty="0">
                <a:solidFill>
                  <a:srgbClr val="8C6A61"/>
                </a:solidFill>
                <a:latin typeface="Arial" pitchFamily="34" charset="0"/>
                <a:ea typeface="Arial" pitchFamily="34" charset="-122"/>
                <a:cs typeface="Arial" pitchFamily="34" charset="-120"/>
              </a:rPr>
              <a:t>A mind that can stand without AI — and a person who can accomplish far more with it.</a:t>
            </a:r>
            <a:endParaRPr lang="en-US" sz="2250" dirty="0"/>
          </a:p>
        </p:txBody>
      </p:sp>
      <p:sp>
        <p:nvSpPr>
          <p:cNvPr id="9" name="Shape 7"/>
          <p:cNvSpPr/>
          <p:nvPr/>
        </p:nvSpPr>
        <p:spPr>
          <a:xfrm>
            <a:off x="1047750" y="3069878"/>
            <a:ext cx="5245075" cy="3151361"/>
          </a:xfrm>
          <a:prstGeom prst="roundRect">
            <a:avLst>
              <a:gd name="adj" fmla="val 7859"/>
            </a:avLst>
          </a:prstGeom>
          <a:solidFill>
            <a:srgbClr val="FFFFFF">
              <a:alpha val="60000"/>
            </a:srgbClr>
          </a:solidFill>
          <a:ln/>
          <a:effectLst>
            <a:outerShdw sx="100000" sy="100000" kx="0" ky="0" algn="bl" rotWithShape="0" blurRad="323850" dist="114300" dir="5400000">
              <a:srgbClr val="BE645A">
                <a:alpha val="9000"/>
              </a:srgbClr>
            </a:outerShdw>
          </a:effectLst>
        </p:spPr>
      </p:sp>
      <p:pic>
        <p:nvPicPr>
          <p:cNvPr id="10" name="Image 0" descr="preencoded.png">    </p:cNvPr>
          <p:cNvPicPr>
            <a:picLocks noChangeAspect="1"/>
          </p:cNvPicPr>
          <p:nvPr/>
        </p:nvPicPr>
        <p:blipFill>
          <a:blip r:embed="rId1"/>
          <a:stretch>
            <a:fillRect/>
          </a:stretch>
        </p:blipFill>
        <p:spPr>
          <a:xfrm>
            <a:off x="1390650" y="4078784"/>
            <a:ext cx="609600" cy="609600"/>
          </a:xfrm>
          <a:prstGeom prst="rect">
            <a:avLst/>
          </a:prstGeom>
        </p:spPr>
      </p:pic>
      <p:sp>
        <p:nvSpPr>
          <p:cNvPr id="11" name="Text 8"/>
          <p:cNvSpPr/>
          <p:nvPr/>
        </p:nvSpPr>
        <p:spPr>
          <a:xfrm>
            <a:off x="1390650" y="4840784"/>
            <a:ext cx="5015203" cy="409575"/>
          </a:xfrm>
          <a:prstGeom prst="rect">
            <a:avLst/>
          </a:prstGeom>
          <a:noFill/>
          <a:ln/>
        </p:spPr>
        <p:txBody>
          <a:bodyPr wrap="square" lIns="25400" tIns="25400" rIns="25400" bIns="25400" rtlCol="0" anchor="t">
            <a:normAutofit/>
          </a:bodyPr>
          <a:lstStyle/>
          <a:p>
            <a:pPr algn="l" indent="0" marL="0">
              <a:lnSpc>
                <a:spcPct val="113043"/>
              </a:lnSpc>
              <a:buNone/>
            </a:pPr>
            <a:r>
              <a:rPr lang="en-US" sz="2250" dirty="0">
                <a:solidFill>
                  <a:srgbClr val="42302E"/>
                </a:solidFill>
                <a:latin typeface="Arial" pitchFamily="34" charset="0"/>
                <a:ea typeface="Arial" pitchFamily="34" charset="-122"/>
                <a:cs typeface="Arial" pitchFamily="34" charset="-120"/>
              </a:rPr>
              <a:t>Foundations &amp; shared knowledge</a:t>
            </a:r>
            <a:endParaRPr lang="en-US" sz="2250" dirty="0"/>
          </a:p>
        </p:txBody>
      </p:sp>
      <p:sp>
        <p:nvSpPr>
          <p:cNvPr id="12" name="Shape 9"/>
          <p:cNvSpPr/>
          <p:nvPr/>
        </p:nvSpPr>
        <p:spPr>
          <a:xfrm>
            <a:off x="6521425" y="3069878"/>
            <a:ext cx="5245075" cy="3151361"/>
          </a:xfrm>
          <a:prstGeom prst="roundRect">
            <a:avLst>
              <a:gd name="adj" fmla="val 7859"/>
            </a:avLst>
          </a:prstGeom>
          <a:solidFill>
            <a:srgbClr val="FFFFFF">
              <a:alpha val="60000"/>
            </a:srgbClr>
          </a:solidFill>
          <a:ln/>
          <a:effectLst>
            <a:outerShdw sx="100000" sy="100000" kx="0" ky="0" algn="bl" rotWithShape="0" blurRad="323850" dist="114300" dir="5400000">
              <a:srgbClr val="BE645A">
                <a:alpha val="9000"/>
              </a:srgbClr>
            </a:outerShdw>
          </a:effectLst>
        </p:spPr>
      </p:sp>
      <p:pic>
        <p:nvPicPr>
          <p:cNvPr id="13" name="Image 1" descr="preencoded.png">    </p:cNvPr>
          <p:cNvPicPr>
            <a:picLocks noChangeAspect="1"/>
          </p:cNvPicPr>
          <p:nvPr/>
        </p:nvPicPr>
        <p:blipFill>
          <a:blip r:embed="rId2"/>
          <a:stretch>
            <a:fillRect/>
          </a:stretch>
        </p:blipFill>
        <p:spPr>
          <a:xfrm>
            <a:off x="6864325" y="3893046"/>
            <a:ext cx="609600" cy="609600"/>
          </a:xfrm>
          <a:prstGeom prst="rect">
            <a:avLst/>
          </a:prstGeom>
        </p:spPr>
      </p:pic>
      <p:sp>
        <p:nvSpPr>
          <p:cNvPr id="14" name="Text 10"/>
          <p:cNvSpPr/>
          <p:nvPr/>
        </p:nvSpPr>
        <p:spPr>
          <a:xfrm>
            <a:off x="6864325" y="4655046"/>
            <a:ext cx="4696053" cy="781050"/>
          </a:xfrm>
          <a:prstGeom prst="rect">
            <a:avLst/>
          </a:prstGeom>
          <a:noFill/>
          <a:ln/>
        </p:spPr>
        <p:txBody>
          <a:bodyPr wrap="square" lIns="25400" tIns="25400" rIns="25400" bIns="25400" rtlCol="0" anchor="t">
            <a:normAutofit/>
          </a:bodyPr>
          <a:lstStyle/>
          <a:p>
            <a:pPr algn="l" indent="0" marL="0">
              <a:lnSpc>
                <a:spcPct val="113043"/>
              </a:lnSpc>
              <a:buNone/>
            </a:pPr>
            <a:r>
              <a:rPr lang="en-US" sz="2250" dirty="0">
                <a:solidFill>
                  <a:srgbClr val="42302E"/>
                </a:solidFill>
                <a:latin typeface="Arial" pitchFamily="34" charset="0"/>
                <a:ea typeface="Arial" pitchFamily="34" charset="-122"/>
                <a:cs typeface="Arial" pitchFamily="34" charset="-120"/>
              </a:rPr>
              <a:t>Judgment, truth &amp; independent thinking</a:t>
            </a:r>
            <a:endParaRPr lang="en-US" sz="2250" dirty="0"/>
          </a:p>
        </p:txBody>
      </p:sp>
      <p:sp>
        <p:nvSpPr>
          <p:cNvPr id="15" name="Shape 11"/>
          <p:cNvSpPr/>
          <p:nvPr/>
        </p:nvSpPr>
        <p:spPr>
          <a:xfrm>
            <a:off x="11995100" y="3069878"/>
            <a:ext cx="5245150" cy="3151361"/>
          </a:xfrm>
          <a:prstGeom prst="roundRect">
            <a:avLst>
              <a:gd name="adj" fmla="val 7859"/>
            </a:avLst>
          </a:prstGeom>
          <a:solidFill>
            <a:srgbClr val="FFFFFF">
              <a:alpha val="60000"/>
            </a:srgbClr>
          </a:solidFill>
          <a:ln/>
          <a:effectLst>
            <a:outerShdw sx="100000" sy="100000" kx="0" ky="0" algn="bl" rotWithShape="0" blurRad="323850" dist="114300" dir="5400000">
              <a:srgbClr val="BE645A">
                <a:alpha val="9000"/>
              </a:srgbClr>
            </a:outerShdw>
          </a:effectLst>
        </p:spPr>
      </p:sp>
      <p:pic>
        <p:nvPicPr>
          <p:cNvPr id="16" name="Image 2" descr="preencoded.png">    </p:cNvPr>
          <p:cNvPicPr>
            <a:picLocks noChangeAspect="1"/>
          </p:cNvPicPr>
          <p:nvPr/>
        </p:nvPicPr>
        <p:blipFill>
          <a:blip r:embed="rId3"/>
          <a:stretch>
            <a:fillRect/>
          </a:stretch>
        </p:blipFill>
        <p:spPr>
          <a:xfrm>
            <a:off x="12338000" y="4078784"/>
            <a:ext cx="609600" cy="609600"/>
          </a:xfrm>
          <a:prstGeom prst="rect">
            <a:avLst/>
          </a:prstGeom>
        </p:spPr>
      </p:pic>
      <p:sp>
        <p:nvSpPr>
          <p:cNvPr id="17" name="Text 12"/>
          <p:cNvSpPr/>
          <p:nvPr/>
        </p:nvSpPr>
        <p:spPr>
          <a:xfrm>
            <a:off x="12338000" y="4840784"/>
            <a:ext cx="5015285" cy="409575"/>
          </a:xfrm>
          <a:prstGeom prst="rect">
            <a:avLst/>
          </a:prstGeom>
          <a:noFill/>
          <a:ln/>
        </p:spPr>
        <p:txBody>
          <a:bodyPr wrap="square" lIns="25400" tIns="25400" rIns="25400" bIns="25400" rtlCol="0" anchor="t">
            <a:normAutofit/>
          </a:bodyPr>
          <a:lstStyle/>
          <a:p>
            <a:pPr algn="l" indent="0" marL="0">
              <a:lnSpc>
                <a:spcPct val="113043"/>
              </a:lnSpc>
              <a:buNone/>
            </a:pPr>
            <a:r>
              <a:rPr lang="en-US" sz="2250" dirty="0">
                <a:solidFill>
                  <a:srgbClr val="42302E"/>
                </a:solidFill>
                <a:latin typeface="Arial" pitchFamily="34" charset="0"/>
                <a:ea typeface="Arial" pitchFamily="34" charset="-122"/>
                <a:cs typeface="Arial" pitchFamily="34" charset="-120"/>
              </a:rPr>
              <a:t>Problem framing &amp; orchestration</a:t>
            </a:r>
            <a:endParaRPr lang="en-US" sz="2250" dirty="0"/>
          </a:p>
        </p:txBody>
      </p:sp>
      <p:sp>
        <p:nvSpPr>
          <p:cNvPr id="18" name="Shape 13"/>
          <p:cNvSpPr/>
          <p:nvPr/>
        </p:nvSpPr>
        <p:spPr>
          <a:xfrm>
            <a:off x="1047750" y="6449839"/>
            <a:ext cx="5245075" cy="3151361"/>
          </a:xfrm>
          <a:prstGeom prst="roundRect">
            <a:avLst>
              <a:gd name="adj" fmla="val 7859"/>
            </a:avLst>
          </a:prstGeom>
          <a:solidFill>
            <a:srgbClr val="FFFFFF">
              <a:alpha val="60000"/>
            </a:srgbClr>
          </a:solidFill>
          <a:ln/>
          <a:effectLst>
            <a:outerShdw sx="100000" sy="100000" kx="0" ky="0" algn="bl" rotWithShape="0" blurRad="323850" dist="114300" dir="5400000">
              <a:srgbClr val="BE645A">
                <a:alpha val="9000"/>
              </a:srgbClr>
            </a:outerShdw>
          </a:effectLst>
        </p:spPr>
      </p:sp>
      <p:pic>
        <p:nvPicPr>
          <p:cNvPr id="19" name="Image 3" descr="preencoded.png">    </p:cNvPr>
          <p:cNvPicPr>
            <a:picLocks noChangeAspect="1"/>
          </p:cNvPicPr>
          <p:nvPr/>
        </p:nvPicPr>
        <p:blipFill>
          <a:blip r:embed="rId4"/>
          <a:stretch>
            <a:fillRect/>
          </a:stretch>
        </p:blipFill>
        <p:spPr>
          <a:xfrm>
            <a:off x="1390650" y="7458745"/>
            <a:ext cx="609600" cy="609600"/>
          </a:xfrm>
          <a:prstGeom prst="rect">
            <a:avLst/>
          </a:prstGeom>
        </p:spPr>
      </p:pic>
      <p:sp>
        <p:nvSpPr>
          <p:cNvPr id="20" name="Text 14"/>
          <p:cNvSpPr/>
          <p:nvPr/>
        </p:nvSpPr>
        <p:spPr>
          <a:xfrm>
            <a:off x="1390650" y="8220745"/>
            <a:ext cx="5015203" cy="409575"/>
          </a:xfrm>
          <a:prstGeom prst="rect">
            <a:avLst/>
          </a:prstGeom>
          <a:noFill/>
          <a:ln/>
        </p:spPr>
        <p:txBody>
          <a:bodyPr wrap="square" lIns="25400" tIns="25400" rIns="25400" bIns="25400" rtlCol="0" anchor="t">
            <a:normAutofit/>
          </a:bodyPr>
          <a:lstStyle/>
          <a:p>
            <a:pPr algn="l" indent="0" marL="0">
              <a:lnSpc>
                <a:spcPct val="113043"/>
              </a:lnSpc>
              <a:buNone/>
            </a:pPr>
            <a:r>
              <a:rPr lang="en-US" sz="2250" dirty="0">
                <a:solidFill>
                  <a:srgbClr val="42302E"/>
                </a:solidFill>
                <a:latin typeface="Arial" pitchFamily="34" charset="0"/>
                <a:ea typeface="Arial" pitchFamily="34" charset="-122"/>
                <a:cs typeface="Arial" pitchFamily="34" charset="-120"/>
              </a:rPr>
              <a:t>Agency, initiative &amp; purpose</a:t>
            </a:r>
            <a:endParaRPr lang="en-US" sz="2250" dirty="0"/>
          </a:p>
        </p:txBody>
      </p:sp>
      <p:sp>
        <p:nvSpPr>
          <p:cNvPr id="21" name="Shape 15"/>
          <p:cNvSpPr/>
          <p:nvPr/>
        </p:nvSpPr>
        <p:spPr>
          <a:xfrm>
            <a:off x="6521425" y="6449839"/>
            <a:ext cx="5245075" cy="3151361"/>
          </a:xfrm>
          <a:prstGeom prst="roundRect">
            <a:avLst>
              <a:gd name="adj" fmla="val 7859"/>
            </a:avLst>
          </a:prstGeom>
          <a:solidFill>
            <a:srgbClr val="FFFFFF">
              <a:alpha val="60000"/>
            </a:srgbClr>
          </a:solidFill>
          <a:ln/>
          <a:effectLst>
            <a:outerShdw sx="100000" sy="100000" kx="0" ky="0" algn="bl" rotWithShape="0" blurRad="323850" dist="114300" dir="5400000">
              <a:srgbClr val="BE645A">
                <a:alpha val="9000"/>
              </a:srgbClr>
            </a:outerShdw>
          </a:effectLst>
        </p:spPr>
      </p:sp>
      <p:pic>
        <p:nvPicPr>
          <p:cNvPr id="22" name="Image 4" descr="preencoded.png">    </p:cNvPr>
          <p:cNvPicPr>
            <a:picLocks noChangeAspect="1"/>
          </p:cNvPicPr>
          <p:nvPr/>
        </p:nvPicPr>
        <p:blipFill>
          <a:blip r:embed="rId5"/>
          <a:stretch>
            <a:fillRect/>
          </a:stretch>
        </p:blipFill>
        <p:spPr>
          <a:xfrm>
            <a:off x="6864325" y="7273007"/>
            <a:ext cx="609600" cy="609600"/>
          </a:xfrm>
          <a:prstGeom prst="rect">
            <a:avLst/>
          </a:prstGeom>
        </p:spPr>
      </p:pic>
      <p:sp>
        <p:nvSpPr>
          <p:cNvPr id="23" name="Text 16"/>
          <p:cNvSpPr/>
          <p:nvPr/>
        </p:nvSpPr>
        <p:spPr>
          <a:xfrm>
            <a:off x="6864325" y="8035007"/>
            <a:ext cx="4696053" cy="781050"/>
          </a:xfrm>
          <a:prstGeom prst="rect">
            <a:avLst/>
          </a:prstGeom>
          <a:noFill/>
          <a:ln/>
        </p:spPr>
        <p:txBody>
          <a:bodyPr wrap="square" lIns="25400" tIns="25400" rIns="25400" bIns="25400" rtlCol="0" anchor="t">
            <a:normAutofit/>
          </a:bodyPr>
          <a:lstStyle/>
          <a:p>
            <a:pPr algn="l" indent="0" marL="0">
              <a:lnSpc>
                <a:spcPct val="113043"/>
              </a:lnSpc>
              <a:buNone/>
            </a:pPr>
            <a:r>
              <a:rPr lang="en-US" sz="2250" dirty="0">
                <a:solidFill>
                  <a:srgbClr val="42302E"/>
                </a:solidFill>
                <a:latin typeface="Arial" pitchFamily="34" charset="0"/>
                <a:ea typeface="Arial" pitchFamily="34" charset="-122"/>
                <a:cs typeface="Arial" pitchFamily="34" charset="-120"/>
              </a:rPr>
              <a:t>Collaboration, communication &amp; care</a:t>
            </a:r>
            <a:endParaRPr lang="en-US" sz="2250" dirty="0"/>
          </a:p>
        </p:txBody>
      </p:sp>
      <p:sp>
        <p:nvSpPr>
          <p:cNvPr id="24" name="Shape 17"/>
          <p:cNvSpPr/>
          <p:nvPr/>
        </p:nvSpPr>
        <p:spPr>
          <a:xfrm>
            <a:off x="11995100" y="6449839"/>
            <a:ext cx="5245150" cy="3151361"/>
          </a:xfrm>
          <a:prstGeom prst="roundRect">
            <a:avLst>
              <a:gd name="adj" fmla="val 7859"/>
            </a:avLst>
          </a:prstGeom>
          <a:solidFill>
            <a:srgbClr val="FFFFFF">
              <a:alpha val="60000"/>
            </a:srgbClr>
          </a:solidFill>
          <a:ln/>
          <a:effectLst>
            <a:outerShdw sx="100000" sy="100000" kx="0" ky="0" algn="bl" rotWithShape="0" blurRad="323850" dist="114300" dir="5400000">
              <a:srgbClr val="BE645A">
                <a:alpha val="9000"/>
              </a:srgbClr>
            </a:outerShdw>
          </a:effectLst>
        </p:spPr>
      </p:sp>
      <p:pic>
        <p:nvPicPr>
          <p:cNvPr id="25" name="Image 5" descr="preencoded.png">    </p:cNvPr>
          <p:cNvPicPr>
            <a:picLocks noChangeAspect="1"/>
          </p:cNvPicPr>
          <p:nvPr/>
        </p:nvPicPr>
        <p:blipFill>
          <a:blip r:embed="rId6"/>
          <a:stretch>
            <a:fillRect/>
          </a:stretch>
        </p:blipFill>
        <p:spPr>
          <a:xfrm>
            <a:off x="12338000" y="7458745"/>
            <a:ext cx="609600" cy="609600"/>
          </a:xfrm>
          <a:prstGeom prst="rect">
            <a:avLst/>
          </a:prstGeom>
        </p:spPr>
      </p:pic>
      <p:sp>
        <p:nvSpPr>
          <p:cNvPr id="26" name="Text 18"/>
          <p:cNvSpPr/>
          <p:nvPr/>
        </p:nvSpPr>
        <p:spPr>
          <a:xfrm>
            <a:off x="12338000" y="8220745"/>
            <a:ext cx="5015285" cy="409575"/>
          </a:xfrm>
          <a:prstGeom prst="rect">
            <a:avLst/>
          </a:prstGeom>
          <a:noFill/>
          <a:ln/>
        </p:spPr>
        <p:txBody>
          <a:bodyPr wrap="square" lIns="25400" tIns="25400" rIns="25400" bIns="25400" rtlCol="0" anchor="t">
            <a:normAutofit/>
          </a:bodyPr>
          <a:lstStyle/>
          <a:p>
            <a:pPr algn="l" indent="0" marL="0">
              <a:lnSpc>
                <a:spcPct val="113043"/>
              </a:lnSpc>
              <a:buNone/>
            </a:pPr>
            <a:r>
              <a:rPr lang="en-US" sz="2250" dirty="0">
                <a:solidFill>
                  <a:srgbClr val="42302E"/>
                </a:solidFill>
                <a:latin typeface="Arial" pitchFamily="34" charset="0"/>
                <a:ea typeface="Arial" pitchFamily="34" charset="-122"/>
                <a:cs typeface="Arial" pitchFamily="34" charset="-120"/>
              </a:rPr>
              <a:t>Embodied, creative &amp; civic life</a:t>
            </a:r>
            <a:endParaRPr lang="en-US" sz="2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12</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6155293"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12 — ORCHESTRATION, BY AGE</a:t>
            </a:r>
            <a:endParaRPr lang="en-US" sz="1875" dirty="0"/>
          </a:p>
        </p:txBody>
      </p:sp>
      <p:sp>
        <p:nvSpPr>
          <p:cNvPr id="7" name="Text 5"/>
          <p:cNvSpPr/>
          <p:nvPr/>
        </p:nvSpPr>
        <p:spPr>
          <a:xfrm>
            <a:off x="1047750" y="1433513"/>
            <a:ext cx="17811750" cy="838200"/>
          </a:xfrm>
          <a:prstGeom prst="rect">
            <a:avLst/>
          </a:prstGeom>
          <a:noFill/>
          <a:ln/>
        </p:spPr>
        <p:txBody>
          <a:bodyPr wrap="square" lIns="25400" tIns="25400" rIns="25400" bIns="25400" rtlCol="0" anchor="t">
            <a:normAutofit/>
          </a:bodyPr>
          <a:lstStyle/>
          <a:p>
            <a:pPr algn="l" indent="0" marL="0">
              <a:lnSpc>
                <a:spcPct val="91304"/>
              </a:lnSpc>
              <a:buNone/>
            </a:pPr>
            <a:r>
              <a:rPr lang="en-US" sz="6000" dirty="0">
                <a:solidFill>
                  <a:srgbClr val="42302E"/>
                </a:solidFill>
                <a:latin typeface="Arial" pitchFamily="34" charset="0"/>
                <a:ea typeface="Arial" pitchFamily="34" charset="-122"/>
                <a:cs typeface="Arial" pitchFamily="34" charset="-120"/>
              </a:rPr>
              <a:t>AI access grows as judgment grows</a:t>
            </a:r>
            <a:pPr algn="l" indent="0" marL="0">
              <a:lnSpc>
                <a:spcPct val="91304"/>
              </a:lnSpc>
              <a:buNone/>
            </a:pPr>
            <a:r>
              <a:rPr lang="en-US" sz="6000" dirty="0">
                <a:solidFill>
                  <a:srgbClr val="D2543F"/>
                </a:solidFill>
                <a:latin typeface="Arial" pitchFamily="34" charset="0"/>
                <a:ea typeface="Arial" pitchFamily="34" charset="-122"/>
                <a:cs typeface="Arial" pitchFamily="34" charset="-120"/>
              </a:rPr>
              <a:t>.</a:t>
            </a:r>
            <a:endParaRPr lang="en-US" sz="6000" dirty="0"/>
          </a:p>
        </p:txBody>
      </p:sp>
      <p:sp>
        <p:nvSpPr>
          <p:cNvPr id="8" name="Shape 6"/>
          <p:cNvSpPr/>
          <p:nvPr/>
        </p:nvSpPr>
        <p:spPr>
          <a:xfrm>
            <a:off x="1047750" y="2652713"/>
            <a:ext cx="3862387" cy="4996904"/>
          </a:xfrm>
          <a:prstGeom prst="roundRect">
            <a:avLst>
              <a:gd name="adj" fmla="val 6412"/>
            </a:avLst>
          </a:prstGeom>
          <a:solidFill>
            <a:srgbClr val="FFFFFF">
              <a:alpha val="45000"/>
            </a:srgbClr>
          </a:solidFill>
          <a:ln/>
        </p:spPr>
      </p:sp>
      <p:sp>
        <p:nvSpPr>
          <p:cNvPr id="9" name="Text 7"/>
          <p:cNvSpPr/>
          <p:nvPr/>
        </p:nvSpPr>
        <p:spPr>
          <a:xfrm>
            <a:off x="1371600" y="2957513"/>
            <a:ext cx="3536156" cy="552450"/>
          </a:xfrm>
          <a:prstGeom prst="rect">
            <a:avLst/>
          </a:prstGeom>
          <a:noFill/>
          <a:ln/>
        </p:spPr>
        <p:txBody>
          <a:bodyPr wrap="square" lIns="25400" tIns="25400" rIns="25400" bIns="25400" rtlCol="0" anchor="t">
            <a:normAutofit/>
          </a:bodyPr>
          <a:lstStyle/>
          <a:p>
            <a:pPr algn="l" indent="0" marL="0">
              <a:lnSpc>
                <a:spcPct val="86400"/>
              </a:lnSpc>
              <a:buNone/>
            </a:pPr>
            <a:r>
              <a:rPr lang="en-US" sz="4050" dirty="0">
                <a:solidFill>
                  <a:srgbClr val="42302E"/>
                </a:solidFill>
                <a:latin typeface="Arial" pitchFamily="34" charset="0"/>
                <a:ea typeface="Arial" pitchFamily="34" charset="-122"/>
                <a:cs typeface="Arial" pitchFamily="34" charset="-120"/>
              </a:rPr>
              <a:t>K–2</a:t>
            </a:r>
            <a:endParaRPr lang="en-US" sz="4050" dirty="0"/>
          </a:p>
        </p:txBody>
      </p:sp>
      <p:sp>
        <p:nvSpPr>
          <p:cNvPr id="10" name="Shape 8"/>
          <p:cNvSpPr/>
          <p:nvPr/>
        </p:nvSpPr>
        <p:spPr>
          <a:xfrm>
            <a:off x="1371600" y="3624263"/>
            <a:ext cx="3214688" cy="76200"/>
          </a:xfrm>
          <a:prstGeom prst="roundRect">
            <a:avLst>
              <a:gd name="adj" fmla="val 50000"/>
            </a:avLst>
          </a:prstGeom>
          <a:solidFill>
            <a:srgbClr val="D2543F">
              <a:alpha val="18000"/>
            </a:srgbClr>
          </a:solidFill>
          <a:ln/>
        </p:spPr>
      </p:sp>
      <p:sp>
        <p:nvSpPr>
          <p:cNvPr id="11" name="Text 9"/>
          <p:cNvSpPr/>
          <p:nvPr/>
        </p:nvSpPr>
        <p:spPr>
          <a:xfrm>
            <a:off x="1371600" y="3852863"/>
            <a:ext cx="3311128" cy="1895475"/>
          </a:xfrm>
          <a:prstGeom prst="rect">
            <a:avLst/>
          </a:prstGeom>
          <a:noFill/>
          <a:ln/>
        </p:spPr>
        <p:txBody>
          <a:bodyPr wrap="square" lIns="25400" tIns="25400" rIns="25400" bIns="25400" rtlCol="0" anchor="t">
            <a:normAutofit/>
          </a:bodyPr>
          <a:lstStyle/>
          <a:p>
            <a:pPr algn="l" indent="0" marL="0">
              <a:lnSpc>
                <a:spcPct val="130000"/>
              </a:lnSpc>
              <a:buNone/>
            </a:pPr>
            <a:r>
              <a:rPr lang="en-US" sz="1950" dirty="0">
                <a:solidFill>
                  <a:srgbClr val="8C6A61"/>
                </a:solidFill>
                <a:latin typeface="Arial" pitchFamily="34" charset="0"/>
                <a:ea typeface="Arial" pitchFamily="34" charset="-122"/>
                <a:cs typeface="Arial" pitchFamily="34" charset="-120"/>
              </a:rPr>
              <a:t>Language, play, number sense, movement, relationships. AI works for the teacher — never on the child.</a:t>
            </a:r>
            <a:endParaRPr lang="en-US" sz="1950" dirty="0"/>
          </a:p>
        </p:txBody>
      </p:sp>
      <p:sp>
        <p:nvSpPr>
          <p:cNvPr id="12" name="Shape 10"/>
          <p:cNvSpPr/>
          <p:nvPr/>
        </p:nvSpPr>
        <p:spPr>
          <a:xfrm>
            <a:off x="5157788" y="2652713"/>
            <a:ext cx="3862387" cy="4996904"/>
          </a:xfrm>
          <a:prstGeom prst="roundRect">
            <a:avLst>
              <a:gd name="adj" fmla="val 6412"/>
            </a:avLst>
          </a:prstGeom>
          <a:solidFill>
            <a:srgbClr val="FFFFFF">
              <a:alpha val="50000"/>
            </a:srgbClr>
          </a:solidFill>
          <a:ln/>
        </p:spPr>
      </p:sp>
      <p:sp>
        <p:nvSpPr>
          <p:cNvPr id="13" name="Text 11"/>
          <p:cNvSpPr/>
          <p:nvPr/>
        </p:nvSpPr>
        <p:spPr>
          <a:xfrm>
            <a:off x="5481638" y="2957513"/>
            <a:ext cx="3536156" cy="552450"/>
          </a:xfrm>
          <a:prstGeom prst="rect">
            <a:avLst/>
          </a:prstGeom>
          <a:noFill/>
          <a:ln/>
        </p:spPr>
        <p:txBody>
          <a:bodyPr wrap="square" lIns="25400" tIns="25400" rIns="25400" bIns="25400" rtlCol="0" anchor="t">
            <a:normAutofit/>
          </a:bodyPr>
          <a:lstStyle/>
          <a:p>
            <a:pPr algn="l" indent="0" marL="0">
              <a:lnSpc>
                <a:spcPct val="86400"/>
              </a:lnSpc>
              <a:buNone/>
            </a:pPr>
            <a:r>
              <a:rPr lang="en-US" sz="4050" dirty="0">
                <a:solidFill>
                  <a:srgbClr val="42302E"/>
                </a:solidFill>
                <a:latin typeface="Arial" pitchFamily="34" charset="0"/>
                <a:ea typeface="Arial" pitchFamily="34" charset="-122"/>
                <a:cs typeface="Arial" pitchFamily="34" charset="-120"/>
              </a:rPr>
              <a:t>3–5</a:t>
            </a:r>
            <a:endParaRPr lang="en-US" sz="4050" dirty="0"/>
          </a:p>
        </p:txBody>
      </p:sp>
      <p:sp>
        <p:nvSpPr>
          <p:cNvPr id="14" name="Shape 12"/>
          <p:cNvSpPr/>
          <p:nvPr/>
        </p:nvSpPr>
        <p:spPr>
          <a:xfrm>
            <a:off x="5481638" y="3624263"/>
            <a:ext cx="3214688" cy="76200"/>
          </a:xfrm>
          <a:prstGeom prst="roundRect">
            <a:avLst>
              <a:gd name="adj" fmla="val 50000"/>
            </a:avLst>
          </a:prstGeom>
          <a:gradFill rotWithShape="1">
            <a:gsLst>
              <a:gs pos="35000">
                <a:srgbClr val="D2543F">
                  <a:alpha val="100000"/>
                </a:srgbClr>
              </a:gs>
              <a:gs pos="35000">
                <a:srgbClr val="D2543F">
                  <a:alpha val="18000"/>
                </a:srgbClr>
              </a:gs>
            </a:gsLst>
            <a:lin ang="0" scaled="0"/>
          </a:gradFill>
          <a:ln/>
        </p:spPr>
      </p:sp>
      <p:sp>
        <p:nvSpPr>
          <p:cNvPr id="15" name="Text 13"/>
          <p:cNvSpPr/>
          <p:nvPr/>
        </p:nvSpPr>
        <p:spPr>
          <a:xfrm>
            <a:off x="5481638" y="3852863"/>
            <a:ext cx="3311128" cy="1524000"/>
          </a:xfrm>
          <a:prstGeom prst="rect">
            <a:avLst/>
          </a:prstGeom>
          <a:noFill/>
          <a:ln/>
        </p:spPr>
        <p:txBody>
          <a:bodyPr wrap="square" lIns="25400" tIns="25400" rIns="25400" bIns="25400" rtlCol="0" anchor="t">
            <a:normAutofit/>
          </a:bodyPr>
          <a:lstStyle/>
          <a:p>
            <a:pPr algn="l" indent="0" marL="0">
              <a:lnSpc>
                <a:spcPct val="130000"/>
              </a:lnSpc>
              <a:buNone/>
            </a:pPr>
            <a:r>
              <a:rPr lang="en-US" sz="1950" dirty="0">
                <a:solidFill>
                  <a:srgbClr val="8C6A61"/>
                </a:solidFill>
                <a:latin typeface="Arial" pitchFamily="34" charset="0"/>
                <a:ea typeface="Arial" pitchFamily="34" charset="-122"/>
                <a:cs typeface="Arial" pitchFamily="34" charset="-120"/>
              </a:rPr>
              <a:t>Compare an AI answer with a trusted source. Find the error. Explain the idea yourself.</a:t>
            </a:r>
            <a:endParaRPr lang="en-US" sz="1950" dirty="0"/>
          </a:p>
        </p:txBody>
      </p:sp>
      <p:sp>
        <p:nvSpPr>
          <p:cNvPr id="16" name="Shape 14"/>
          <p:cNvSpPr/>
          <p:nvPr/>
        </p:nvSpPr>
        <p:spPr>
          <a:xfrm>
            <a:off x="9267825" y="2652713"/>
            <a:ext cx="3862387" cy="4996904"/>
          </a:xfrm>
          <a:prstGeom prst="roundRect">
            <a:avLst>
              <a:gd name="adj" fmla="val 6412"/>
            </a:avLst>
          </a:prstGeom>
          <a:solidFill>
            <a:srgbClr val="FFFFFF">
              <a:alpha val="55000"/>
            </a:srgbClr>
          </a:solidFill>
          <a:ln/>
        </p:spPr>
      </p:sp>
      <p:sp>
        <p:nvSpPr>
          <p:cNvPr id="17" name="Text 15"/>
          <p:cNvSpPr/>
          <p:nvPr/>
        </p:nvSpPr>
        <p:spPr>
          <a:xfrm>
            <a:off x="9591675" y="2957513"/>
            <a:ext cx="3536156" cy="552450"/>
          </a:xfrm>
          <a:prstGeom prst="rect">
            <a:avLst/>
          </a:prstGeom>
          <a:noFill/>
          <a:ln/>
        </p:spPr>
        <p:txBody>
          <a:bodyPr wrap="square" lIns="25400" tIns="25400" rIns="25400" bIns="25400" rtlCol="0" anchor="t">
            <a:normAutofit/>
          </a:bodyPr>
          <a:lstStyle/>
          <a:p>
            <a:pPr algn="l" indent="0" marL="0">
              <a:lnSpc>
                <a:spcPct val="86400"/>
              </a:lnSpc>
              <a:buNone/>
            </a:pPr>
            <a:r>
              <a:rPr lang="en-US" sz="4050" dirty="0">
                <a:solidFill>
                  <a:srgbClr val="42302E"/>
                </a:solidFill>
                <a:latin typeface="Arial" pitchFamily="34" charset="0"/>
                <a:ea typeface="Arial" pitchFamily="34" charset="-122"/>
                <a:cs typeface="Arial" pitchFamily="34" charset="-120"/>
              </a:rPr>
              <a:t>6–8</a:t>
            </a:r>
            <a:endParaRPr lang="en-US" sz="4050" dirty="0"/>
          </a:p>
        </p:txBody>
      </p:sp>
      <p:sp>
        <p:nvSpPr>
          <p:cNvPr id="18" name="Shape 16"/>
          <p:cNvSpPr/>
          <p:nvPr/>
        </p:nvSpPr>
        <p:spPr>
          <a:xfrm>
            <a:off x="9591675" y="3624263"/>
            <a:ext cx="3214688" cy="76200"/>
          </a:xfrm>
          <a:prstGeom prst="roundRect">
            <a:avLst>
              <a:gd name="adj" fmla="val 50000"/>
            </a:avLst>
          </a:prstGeom>
          <a:gradFill rotWithShape="1">
            <a:gsLst>
              <a:gs pos="65000">
                <a:srgbClr val="D2543F">
                  <a:alpha val="100000"/>
                </a:srgbClr>
              </a:gs>
              <a:gs pos="65000">
                <a:srgbClr val="D2543F">
                  <a:alpha val="18000"/>
                </a:srgbClr>
              </a:gs>
            </a:gsLst>
            <a:lin ang="0" scaled="0"/>
          </a:gradFill>
          <a:ln/>
        </p:spPr>
      </p:sp>
      <p:sp>
        <p:nvSpPr>
          <p:cNvPr id="19" name="Text 17"/>
          <p:cNvSpPr/>
          <p:nvPr/>
        </p:nvSpPr>
        <p:spPr>
          <a:xfrm>
            <a:off x="9591675" y="3852863"/>
            <a:ext cx="3311128" cy="1524000"/>
          </a:xfrm>
          <a:prstGeom prst="rect">
            <a:avLst/>
          </a:prstGeom>
          <a:noFill/>
          <a:ln/>
        </p:spPr>
        <p:txBody>
          <a:bodyPr wrap="square" lIns="25400" tIns="25400" rIns="25400" bIns="25400" rtlCol="0" anchor="t">
            <a:normAutofit/>
          </a:bodyPr>
          <a:lstStyle/>
          <a:p>
            <a:pPr algn="l" indent="0" marL="0">
              <a:lnSpc>
                <a:spcPct val="130000"/>
              </a:lnSpc>
              <a:buNone/>
            </a:pPr>
            <a:r>
              <a:rPr lang="en-US" sz="1950" dirty="0">
                <a:solidFill>
                  <a:srgbClr val="8C6A61"/>
                </a:solidFill>
                <a:latin typeface="Arial" pitchFamily="34" charset="0"/>
                <a:ea typeface="Arial" pitchFamily="34" charset="-122"/>
                <a:cs typeface="Arial" pitchFamily="34" charset="-120"/>
              </a:rPr>
              <a:t>Break a project into parts; delegate a few. Document sources; test what comes back.</a:t>
            </a:r>
            <a:endParaRPr lang="en-US" sz="1950" dirty="0"/>
          </a:p>
        </p:txBody>
      </p:sp>
      <p:sp>
        <p:nvSpPr>
          <p:cNvPr id="20" name="Shape 18"/>
          <p:cNvSpPr/>
          <p:nvPr/>
        </p:nvSpPr>
        <p:spPr>
          <a:xfrm>
            <a:off x="13377863" y="2652713"/>
            <a:ext cx="3862387" cy="4996904"/>
          </a:xfrm>
          <a:prstGeom prst="roundRect">
            <a:avLst>
              <a:gd name="adj" fmla="val 6412"/>
            </a:avLst>
          </a:prstGeom>
          <a:solidFill>
            <a:srgbClr val="FFFFFF">
              <a:alpha val="65000"/>
            </a:srgbClr>
          </a:solidFill>
          <a:ln/>
          <a:effectLst>
            <a:outerShdw sx="100000" sy="100000" kx="0" ky="0" algn="bl" rotWithShape="0" blurRad="323850" dist="114300" dir="5400000">
              <a:srgbClr val="BE645A">
                <a:alpha val="12000"/>
              </a:srgbClr>
            </a:outerShdw>
          </a:effectLst>
        </p:spPr>
      </p:sp>
      <p:sp>
        <p:nvSpPr>
          <p:cNvPr id="21" name="Text 19"/>
          <p:cNvSpPr/>
          <p:nvPr/>
        </p:nvSpPr>
        <p:spPr>
          <a:xfrm>
            <a:off x="13701713" y="2957513"/>
            <a:ext cx="3536156" cy="552450"/>
          </a:xfrm>
          <a:prstGeom prst="rect">
            <a:avLst/>
          </a:prstGeom>
          <a:noFill/>
          <a:ln/>
        </p:spPr>
        <p:txBody>
          <a:bodyPr wrap="square" lIns="25400" tIns="25400" rIns="25400" bIns="25400" rtlCol="0" anchor="t">
            <a:normAutofit/>
          </a:bodyPr>
          <a:lstStyle/>
          <a:p>
            <a:pPr algn="l" indent="0" marL="0">
              <a:lnSpc>
                <a:spcPct val="86400"/>
              </a:lnSpc>
              <a:buNone/>
            </a:pPr>
            <a:r>
              <a:rPr lang="en-US" sz="4050" dirty="0">
                <a:solidFill>
                  <a:srgbClr val="C04B36"/>
                </a:solidFill>
                <a:latin typeface="Arial" pitchFamily="34" charset="0"/>
                <a:ea typeface="Arial" pitchFamily="34" charset="-122"/>
                <a:cs typeface="Arial" pitchFamily="34" charset="-120"/>
              </a:rPr>
              <a:t>9–12</a:t>
            </a:r>
            <a:endParaRPr lang="en-US" sz="4050" dirty="0"/>
          </a:p>
        </p:txBody>
      </p:sp>
      <p:sp>
        <p:nvSpPr>
          <p:cNvPr id="22" name="Shape 20"/>
          <p:cNvSpPr/>
          <p:nvPr/>
        </p:nvSpPr>
        <p:spPr>
          <a:xfrm>
            <a:off x="13701713" y="3624263"/>
            <a:ext cx="3214688" cy="76200"/>
          </a:xfrm>
          <a:prstGeom prst="roundRect">
            <a:avLst>
              <a:gd name="adj" fmla="val 50000"/>
            </a:avLst>
          </a:prstGeom>
          <a:solidFill>
            <a:srgbClr val="D2543F"/>
          </a:solidFill>
          <a:ln/>
        </p:spPr>
      </p:sp>
      <p:sp>
        <p:nvSpPr>
          <p:cNvPr id="23" name="Text 21"/>
          <p:cNvSpPr/>
          <p:nvPr/>
        </p:nvSpPr>
        <p:spPr>
          <a:xfrm>
            <a:off x="13701713" y="3852863"/>
            <a:ext cx="3311128" cy="1895475"/>
          </a:xfrm>
          <a:prstGeom prst="rect">
            <a:avLst/>
          </a:prstGeom>
          <a:noFill/>
          <a:ln/>
        </p:spPr>
        <p:txBody>
          <a:bodyPr wrap="square" lIns="25400" tIns="25400" rIns="25400" bIns="25400" rtlCol="0" anchor="t">
            <a:normAutofit/>
          </a:bodyPr>
          <a:lstStyle/>
          <a:p>
            <a:pPr algn="l" indent="0" marL="0">
              <a:lnSpc>
                <a:spcPct val="130000"/>
              </a:lnSpc>
              <a:buNone/>
            </a:pPr>
            <a:r>
              <a:rPr lang="en-US" sz="1950" dirty="0">
                <a:solidFill>
                  <a:srgbClr val="8C6A61"/>
                </a:solidFill>
                <a:latin typeface="Arial" pitchFamily="34" charset="0"/>
                <a:ea typeface="Arial" pitchFamily="34" charset="-122"/>
                <a:cs typeface="Arial" pitchFamily="34" charset="-120"/>
              </a:rPr>
              <a:t>Lead human-and-AI teams under real constraints. Keep provenance. Red-team results. Defend them publicly.</a:t>
            </a:r>
            <a:endParaRPr lang="en-US" sz="1950" dirty="0"/>
          </a:p>
        </p:txBody>
      </p:sp>
      <p:sp>
        <p:nvSpPr>
          <p:cNvPr id="24" name="Shape 22"/>
          <p:cNvSpPr/>
          <p:nvPr/>
        </p:nvSpPr>
        <p:spPr>
          <a:xfrm>
            <a:off x="1047750" y="8011567"/>
            <a:ext cx="16192500" cy="1589633"/>
          </a:xfrm>
          <a:prstGeom prst="roundRect">
            <a:avLst>
              <a:gd name="adj" fmla="val 15579"/>
            </a:avLst>
          </a:prstGeom>
          <a:gradFill rotWithShape="1">
            <a:gsLst>
              <a:gs pos="0">
                <a:srgbClr val="F0906B">
                  <a:alpha val="18000"/>
                </a:srgbClr>
              </a:gs>
              <a:gs pos="100000">
                <a:srgbClr val="D2543F">
                  <a:alpha val="12000"/>
                </a:srgbClr>
              </a:gs>
            </a:gsLst>
            <a:lin ang="0" scaled="0"/>
          </a:gradFill>
          <a:ln w="14288">
            <a:solidFill>
              <a:srgbClr val="D2543F">
                <a:alpha val="35000"/>
              </a:srgbClr>
            </a:solidFill>
            <a:prstDash val="solid"/>
          </a:ln>
        </p:spPr>
      </p:sp>
      <p:sp>
        <p:nvSpPr>
          <p:cNvPr id="25" name="Text 23"/>
          <p:cNvSpPr/>
          <p:nvPr/>
        </p:nvSpPr>
        <p:spPr>
          <a:xfrm>
            <a:off x="1500188" y="8330654"/>
            <a:ext cx="15746254" cy="989558"/>
          </a:xfrm>
          <a:prstGeom prst="rect">
            <a:avLst/>
          </a:prstGeom>
          <a:noFill/>
          <a:ln/>
        </p:spPr>
        <p:txBody>
          <a:bodyPr wrap="square" lIns="25400" tIns="25400" rIns="25400" bIns="25400" rtlCol="0" anchor="t">
            <a:normAutofit/>
          </a:bodyPr>
          <a:lstStyle/>
          <a:p>
            <a:pPr algn="l" indent="0" marL="0">
              <a:lnSpc>
                <a:spcPct val="117529"/>
              </a:lnSpc>
              <a:buNone/>
            </a:pPr>
            <a:r>
              <a:rPr lang="en-US" sz="2775" dirty="0">
                <a:solidFill>
                  <a:srgbClr val="42302E"/>
                </a:solidFill>
                <a:latin typeface="Arial" pitchFamily="34" charset="0"/>
                <a:ea typeface="Arial" pitchFamily="34" charset="-122"/>
                <a:cs typeface="Arial" pitchFamily="34" charset="-120"/>
              </a:rPr>
              <a:t>A graduate can frame a meaningful problem, direct people and machines toward it, verify the result — </a:t>
            </a:r>
            <a:pPr algn="l" indent="0" marL="0">
              <a:lnSpc>
                <a:spcPct val="117529"/>
              </a:lnSpc>
              <a:buNone/>
            </a:pPr>
            <a:r>
              <a:rPr lang="en-US" sz="2775" i="1" dirty="0">
                <a:solidFill>
                  <a:srgbClr val="C04B36"/>
                </a:solidFill>
                <a:latin typeface="Arial" pitchFamily="34" charset="0"/>
                <a:ea typeface="Arial" pitchFamily="34" charset="-122"/>
                <a:cs typeface="Arial" pitchFamily="34" charset="-120"/>
              </a:rPr>
              <a:t>and own the consequences</a:t>
            </a:r>
            <a:pPr algn="l" indent="0" marL="0">
              <a:lnSpc>
                <a:spcPct val="117529"/>
              </a:lnSpc>
              <a:buNone/>
            </a:pPr>
            <a:r>
              <a:rPr lang="en-US" sz="2775" dirty="0">
                <a:solidFill>
                  <a:srgbClr val="42302E"/>
                </a:solidFill>
                <a:latin typeface="Arial" pitchFamily="34" charset="0"/>
                <a:ea typeface="Arial" pitchFamily="34" charset="-122"/>
                <a:cs typeface="Arial" pitchFamily="34" charset="-120"/>
              </a:rPr>
              <a:t>.</a:t>
            </a:r>
            <a:endParaRPr lang="en-US" sz="277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13</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6323915"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Shape 4"/>
          <p:cNvSpPr/>
          <p:nvPr/>
        </p:nvSpPr>
        <p:spPr>
          <a:xfrm>
            <a:off x="13525500" y="-1905000"/>
            <a:ext cx="7239000" cy="7239000"/>
          </a:xfrm>
          <a:prstGeom prst="ellipse">
            <a:avLst/>
          </a:prstGeom>
          <a:gradFill rotWithShape="1">
            <a:gsLst>
              <a:gs pos="0">
                <a:srgbClr val="F6A896">
                  <a:alpha val="35000"/>
                </a:srgbClr>
              </a:gs>
              <a:gs pos="65000">
                <a:srgbClr val="F6A896">
                  <a:alpha val="0"/>
                </a:srgbClr>
              </a:gs>
            </a:gsLst>
            <a:path path="circle">
              <a:fillToRect l="50000" t="50000" r="50000" b="50000"/>
            </a:path>
          </a:gradFill>
          <a:ln/>
        </p:spPr>
      </p:sp>
      <p:sp>
        <p:nvSpPr>
          <p:cNvPr id="7" name="Text 5"/>
          <p:cNvSpPr/>
          <p:nvPr/>
        </p:nvSpPr>
        <p:spPr>
          <a:xfrm>
            <a:off x="1047750" y="800100"/>
            <a:ext cx="9274225"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13 — MAYA, 12 — SEVENTH GRADE, 2034</a:t>
            </a:r>
            <a:endParaRPr lang="en-US" sz="1875" dirty="0"/>
          </a:p>
        </p:txBody>
      </p:sp>
      <p:sp>
        <p:nvSpPr>
          <p:cNvPr id="8" name="Text 6"/>
          <p:cNvSpPr/>
          <p:nvPr/>
        </p:nvSpPr>
        <p:spPr>
          <a:xfrm>
            <a:off x="1047750" y="1433513"/>
            <a:ext cx="17811750" cy="838200"/>
          </a:xfrm>
          <a:prstGeom prst="rect">
            <a:avLst/>
          </a:prstGeom>
          <a:noFill/>
          <a:ln/>
        </p:spPr>
        <p:txBody>
          <a:bodyPr wrap="square" lIns="25400" tIns="25400" rIns="25400" bIns="25400" rtlCol="0" anchor="t">
            <a:normAutofit/>
          </a:bodyPr>
          <a:lstStyle/>
          <a:p>
            <a:pPr algn="l" indent="0" marL="0">
              <a:lnSpc>
                <a:spcPct val="91304"/>
              </a:lnSpc>
              <a:buNone/>
            </a:pPr>
            <a:r>
              <a:rPr lang="en-US" sz="6000" dirty="0">
                <a:solidFill>
                  <a:srgbClr val="42302E"/>
                </a:solidFill>
                <a:latin typeface="Arial" pitchFamily="34" charset="0"/>
                <a:ea typeface="Arial" pitchFamily="34" charset="-122"/>
                <a:cs typeface="Arial" pitchFamily="34" charset="-120"/>
              </a:rPr>
              <a:t>A Tuesday in Maya's life</a:t>
            </a:r>
            <a:pPr algn="l" indent="0" marL="0">
              <a:lnSpc>
                <a:spcPct val="91304"/>
              </a:lnSpc>
              <a:buNone/>
            </a:pPr>
            <a:r>
              <a:rPr lang="en-US" sz="6000" dirty="0">
                <a:solidFill>
                  <a:srgbClr val="D2543F"/>
                </a:solidFill>
                <a:latin typeface="Arial" pitchFamily="34" charset="0"/>
                <a:ea typeface="Arial" pitchFamily="34" charset="-122"/>
                <a:cs typeface="Arial" pitchFamily="34" charset="-120"/>
              </a:rPr>
              <a:t>.</a:t>
            </a:r>
            <a:endParaRPr lang="en-US" sz="6000" dirty="0"/>
          </a:p>
        </p:txBody>
      </p:sp>
      <p:sp>
        <p:nvSpPr>
          <p:cNvPr id="9" name="Shape 7"/>
          <p:cNvSpPr/>
          <p:nvPr/>
        </p:nvSpPr>
        <p:spPr>
          <a:xfrm>
            <a:off x="1047750" y="3295799"/>
            <a:ext cx="16192500" cy="843855"/>
          </a:xfrm>
          <a:prstGeom prst="roundRect">
            <a:avLst>
              <a:gd name="adj" fmla="val 24832"/>
            </a:avLst>
          </a:prstGeom>
          <a:solidFill>
            <a:srgbClr val="FFFFFF">
              <a:alpha val="50000"/>
            </a:srgbClr>
          </a:solidFill>
          <a:ln/>
        </p:spPr>
      </p:sp>
      <p:sp>
        <p:nvSpPr>
          <p:cNvPr id="10" name="Text 8"/>
          <p:cNvSpPr/>
          <p:nvPr/>
        </p:nvSpPr>
        <p:spPr>
          <a:xfrm>
            <a:off x="1428750" y="3541514"/>
            <a:ext cx="3352800" cy="390525"/>
          </a:xfrm>
          <a:prstGeom prst="rect">
            <a:avLst/>
          </a:prstGeom>
          <a:noFill/>
          <a:ln/>
        </p:spPr>
        <p:txBody>
          <a:bodyPr wrap="square" lIns="25400" tIns="25400" rIns="25400" bIns="25400" rtlCol="0" anchor="t">
            <a:normAutofit/>
          </a:bodyPr>
          <a:lstStyle/>
          <a:p>
            <a:pPr algn="l" indent="0" marL="0">
              <a:buNone/>
            </a:pPr>
            <a:r>
              <a:rPr lang="en-US" sz="2400" b="1" dirty="0">
                <a:solidFill>
                  <a:srgbClr val="42302E"/>
                </a:solidFill>
                <a:latin typeface="Arial" pitchFamily="34" charset="0"/>
                <a:ea typeface="Arial" pitchFamily="34" charset="-122"/>
                <a:cs typeface="Arial" pitchFamily="34" charset="-120"/>
              </a:rPr>
              <a:t>Mastery block</a:t>
            </a:r>
            <a:endParaRPr lang="en-US" sz="2400" dirty="0"/>
          </a:p>
        </p:txBody>
      </p:sp>
      <p:sp>
        <p:nvSpPr>
          <p:cNvPr id="11" name="Text 9"/>
          <p:cNvSpPr/>
          <p:nvPr/>
        </p:nvSpPr>
        <p:spPr>
          <a:xfrm>
            <a:off x="4953000" y="3524399"/>
            <a:ext cx="6959270" cy="424755"/>
          </a:xfrm>
          <a:prstGeom prst="rect">
            <a:avLst/>
          </a:prstGeom>
          <a:noFill/>
          <a:ln/>
        </p:spPr>
        <p:txBody>
          <a:bodyPr wrap="square" lIns="25400" tIns="25400" rIns="25400" bIns="25400" rtlCol="0" anchor="t">
            <a:normAutofit/>
          </a:bodyPr>
          <a:lstStyle/>
          <a:p>
            <a:pPr algn="l" indent="0" marL="0">
              <a:lnSpc>
                <a:spcPct val="121194"/>
              </a:lnSpc>
              <a:buNone/>
            </a:pPr>
            <a:r>
              <a:rPr lang="en-US" sz="2175" dirty="0">
                <a:solidFill>
                  <a:srgbClr val="8C6A61"/>
                </a:solidFill>
                <a:latin typeface="Arial" pitchFamily="34" charset="0"/>
                <a:ea typeface="Arial" pitchFamily="34" charset="-122"/>
                <a:cs typeface="Arial" pitchFamily="34" charset="-120"/>
              </a:rPr>
              <a:t>protected, adaptive practice — no feeds, no phones</a:t>
            </a:r>
            <a:endParaRPr lang="en-US" sz="2175" dirty="0"/>
          </a:p>
        </p:txBody>
      </p:sp>
      <p:sp>
        <p:nvSpPr>
          <p:cNvPr id="12" name="Shape 10"/>
          <p:cNvSpPr/>
          <p:nvPr/>
        </p:nvSpPr>
        <p:spPr>
          <a:xfrm>
            <a:off x="1047750" y="4273004"/>
            <a:ext cx="16192500" cy="843855"/>
          </a:xfrm>
          <a:prstGeom prst="roundRect">
            <a:avLst>
              <a:gd name="adj" fmla="val 24832"/>
            </a:avLst>
          </a:prstGeom>
          <a:solidFill>
            <a:srgbClr val="FFFFFF">
              <a:alpha val="50000"/>
            </a:srgbClr>
          </a:solidFill>
          <a:ln/>
        </p:spPr>
      </p:sp>
      <p:sp>
        <p:nvSpPr>
          <p:cNvPr id="13" name="Text 11"/>
          <p:cNvSpPr/>
          <p:nvPr/>
        </p:nvSpPr>
        <p:spPr>
          <a:xfrm>
            <a:off x="1428750" y="4518720"/>
            <a:ext cx="3352800" cy="390525"/>
          </a:xfrm>
          <a:prstGeom prst="rect">
            <a:avLst/>
          </a:prstGeom>
          <a:noFill/>
          <a:ln/>
        </p:spPr>
        <p:txBody>
          <a:bodyPr wrap="square" lIns="25400" tIns="25400" rIns="25400" bIns="25400" rtlCol="0" anchor="t">
            <a:normAutofit/>
          </a:bodyPr>
          <a:lstStyle/>
          <a:p>
            <a:pPr algn="l" indent="0" marL="0">
              <a:buNone/>
            </a:pPr>
            <a:r>
              <a:rPr lang="en-US" sz="2400" b="1" dirty="0">
                <a:solidFill>
                  <a:srgbClr val="42302E"/>
                </a:solidFill>
                <a:latin typeface="Arial" pitchFamily="34" charset="0"/>
                <a:ea typeface="Arial" pitchFamily="34" charset="-122"/>
                <a:cs typeface="Arial" pitchFamily="34" charset="-120"/>
              </a:rPr>
              <a:t>Seminar</a:t>
            </a:r>
            <a:endParaRPr lang="en-US" sz="2400" dirty="0"/>
          </a:p>
        </p:txBody>
      </p:sp>
      <p:sp>
        <p:nvSpPr>
          <p:cNvPr id="14" name="Text 12"/>
          <p:cNvSpPr/>
          <p:nvPr/>
        </p:nvSpPr>
        <p:spPr>
          <a:xfrm>
            <a:off x="4953000" y="4501604"/>
            <a:ext cx="6130402" cy="424755"/>
          </a:xfrm>
          <a:prstGeom prst="rect">
            <a:avLst/>
          </a:prstGeom>
          <a:noFill/>
          <a:ln/>
        </p:spPr>
        <p:txBody>
          <a:bodyPr wrap="square" lIns="25400" tIns="25400" rIns="25400" bIns="25400" rtlCol="0" anchor="t">
            <a:normAutofit/>
          </a:bodyPr>
          <a:lstStyle/>
          <a:p>
            <a:pPr algn="l" indent="0" marL="0">
              <a:lnSpc>
                <a:spcPct val="121194"/>
              </a:lnSpc>
              <a:buNone/>
            </a:pPr>
            <a:r>
              <a:rPr lang="en-US" sz="2175" dirty="0">
                <a:solidFill>
                  <a:srgbClr val="8C6A61"/>
                </a:solidFill>
                <a:latin typeface="Arial" pitchFamily="34" charset="0"/>
                <a:ea typeface="Arial" pitchFamily="34" charset="-122"/>
                <a:cs typeface="Arial" pitchFamily="34" charset="-120"/>
              </a:rPr>
              <a:t>human-led; common texts, big civic questions</a:t>
            </a:r>
            <a:endParaRPr lang="en-US" sz="2175" dirty="0"/>
          </a:p>
        </p:txBody>
      </p:sp>
      <p:sp>
        <p:nvSpPr>
          <p:cNvPr id="15" name="Shape 13"/>
          <p:cNvSpPr/>
          <p:nvPr/>
        </p:nvSpPr>
        <p:spPr>
          <a:xfrm>
            <a:off x="1047750" y="5250210"/>
            <a:ext cx="16192500" cy="872430"/>
          </a:xfrm>
          <a:prstGeom prst="roundRect">
            <a:avLst>
              <a:gd name="adj" fmla="val 24019"/>
            </a:avLst>
          </a:prstGeom>
          <a:solidFill>
            <a:srgbClr val="FFFFFF">
              <a:alpha val="75000"/>
            </a:srgbClr>
          </a:solidFill>
          <a:ln w="14288">
            <a:solidFill>
              <a:srgbClr val="D2543F">
                <a:alpha val="35000"/>
              </a:srgbClr>
            </a:solidFill>
            <a:prstDash val="solid"/>
          </a:ln>
        </p:spPr>
      </p:sp>
      <p:sp>
        <p:nvSpPr>
          <p:cNvPr id="16" name="Text 14"/>
          <p:cNvSpPr/>
          <p:nvPr/>
        </p:nvSpPr>
        <p:spPr>
          <a:xfrm>
            <a:off x="1443038" y="5510213"/>
            <a:ext cx="3352800" cy="390525"/>
          </a:xfrm>
          <a:prstGeom prst="rect">
            <a:avLst/>
          </a:prstGeom>
          <a:noFill/>
          <a:ln/>
        </p:spPr>
        <p:txBody>
          <a:bodyPr wrap="square" lIns="25400" tIns="25400" rIns="25400" bIns="25400" rtlCol="0" anchor="t">
            <a:normAutofit/>
          </a:bodyPr>
          <a:lstStyle/>
          <a:p>
            <a:pPr algn="l" indent="0" marL="0">
              <a:buNone/>
            </a:pPr>
            <a:r>
              <a:rPr lang="en-US" sz="2400" b="1" dirty="0">
                <a:solidFill>
                  <a:srgbClr val="C04B36"/>
                </a:solidFill>
                <a:latin typeface="Arial" pitchFamily="34" charset="0"/>
                <a:ea typeface="Arial" pitchFamily="34" charset="-122"/>
                <a:cs typeface="Arial" pitchFamily="34" charset="-120"/>
              </a:rPr>
              <a:t>Studio</a:t>
            </a:r>
            <a:endParaRPr lang="en-US" sz="2400" dirty="0"/>
          </a:p>
        </p:txBody>
      </p:sp>
      <p:sp>
        <p:nvSpPr>
          <p:cNvPr id="17" name="Text 15"/>
          <p:cNvSpPr/>
          <p:nvPr/>
        </p:nvSpPr>
        <p:spPr>
          <a:xfrm>
            <a:off x="4967288" y="5493097"/>
            <a:ext cx="7093840" cy="424755"/>
          </a:xfrm>
          <a:prstGeom prst="rect">
            <a:avLst/>
          </a:prstGeom>
          <a:noFill/>
          <a:ln/>
        </p:spPr>
        <p:txBody>
          <a:bodyPr wrap="square" lIns="25400" tIns="25400" rIns="25400" bIns="25400" rtlCol="0" anchor="t">
            <a:normAutofit/>
          </a:bodyPr>
          <a:lstStyle/>
          <a:p>
            <a:pPr algn="l" indent="0" marL="0">
              <a:lnSpc>
                <a:spcPct val="121194"/>
              </a:lnSpc>
              <a:buNone/>
            </a:pPr>
            <a:r>
              <a:rPr lang="en-US" sz="2175" dirty="0">
                <a:solidFill>
                  <a:srgbClr val="42302E"/>
                </a:solidFill>
                <a:latin typeface="Arial" pitchFamily="34" charset="0"/>
                <a:ea typeface="Arial" pitchFamily="34" charset="-122"/>
                <a:cs typeface="Arial" pitchFamily="34" charset="-120"/>
              </a:rPr>
              <a:t>multi-age project team, AI agents on it, real audience</a:t>
            </a:r>
            <a:endParaRPr lang="en-US" sz="2175" dirty="0"/>
          </a:p>
        </p:txBody>
      </p:sp>
      <p:sp>
        <p:nvSpPr>
          <p:cNvPr id="18" name="Shape 16"/>
          <p:cNvSpPr/>
          <p:nvPr/>
        </p:nvSpPr>
        <p:spPr>
          <a:xfrm>
            <a:off x="1047750" y="6255990"/>
            <a:ext cx="16192500" cy="843855"/>
          </a:xfrm>
          <a:prstGeom prst="roundRect">
            <a:avLst>
              <a:gd name="adj" fmla="val 24832"/>
            </a:avLst>
          </a:prstGeom>
          <a:solidFill>
            <a:srgbClr val="FFFFFF">
              <a:alpha val="50000"/>
            </a:srgbClr>
          </a:solidFill>
          <a:ln/>
        </p:spPr>
      </p:sp>
      <p:sp>
        <p:nvSpPr>
          <p:cNvPr id="19" name="Text 17"/>
          <p:cNvSpPr/>
          <p:nvPr/>
        </p:nvSpPr>
        <p:spPr>
          <a:xfrm>
            <a:off x="1428750" y="6501705"/>
            <a:ext cx="3352800" cy="390525"/>
          </a:xfrm>
          <a:prstGeom prst="rect">
            <a:avLst/>
          </a:prstGeom>
          <a:noFill/>
          <a:ln/>
        </p:spPr>
        <p:txBody>
          <a:bodyPr wrap="square" lIns="25400" tIns="25400" rIns="25400" bIns="25400" rtlCol="0" anchor="t">
            <a:normAutofit/>
          </a:bodyPr>
          <a:lstStyle/>
          <a:p>
            <a:pPr algn="l" indent="0" marL="0">
              <a:buNone/>
            </a:pPr>
            <a:r>
              <a:rPr lang="en-US" sz="2400" b="1" dirty="0">
                <a:solidFill>
                  <a:srgbClr val="42302E"/>
                </a:solidFill>
                <a:latin typeface="Arial" pitchFamily="34" charset="0"/>
                <a:ea typeface="Arial" pitchFamily="34" charset="-122"/>
                <a:cs typeface="Arial" pitchFamily="34" charset="-120"/>
              </a:rPr>
              <a:t>Body &amp; craft</a:t>
            </a:r>
            <a:endParaRPr lang="en-US" sz="2400" dirty="0"/>
          </a:p>
        </p:txBody>
      </p:sp>
      <p:sp>
        <p:nvSpPr>
          <p:cNvPr id="20" name="Text 18"/>
          <p:cNvSpPr/>
          <p:nvPr/>
        </p:nvSpPr>
        <p:spPr>
          <a:xfrm>
            <a:off x="4953000" y="6484590"/>
            <a:ext cx="4999159" cy="424755"/>
          </a:xfrm>
          <a:prstGeom prst="rect">
            <a:avLst/>
          </a:prstGeom>
          <a:noFill/>
          <a:ln/>
        </p:spPr>
        <p:txBody>
          <a:bodyPr wrap="square" lIns="25400" tIns="25400" rIns="25400" bIns="25400" rtlCol="0" anchor="t">
            <a:normAutofit/>
          </a:bodyPr>
          <a:lstStyle/>
          <a:p>
            <a:pPr algn="l" indent="0" marL="0">
              <a:lnSpc>
                <a:spcPct val="121194"/>
              </a:lnSpc>
              <a:buNone/>
            </a:pPr>
            <a:r>
              <a:rPr lang="en-US" sz="2175" dirty="0">
                <a:solidFill>
                  <a:srgbClr val="8C6A61"/>
                </a:solidFill>
                <a:latin typeface="Arial" pitchFamily="34" charset="0"/>
                <a:ea typeface="Arial" pitchFamily="34" charset="-122"/>
                <a:cs typeface="Arial" pitchFamily="34" charset="-120"/>
              </a:rPr>
              <a:t>art, sport, lab, performance, outdoors</a:t>
            </a:r>
            <a:endParaRPr lang="en-US" sz="2175" dirty="0"/>
          </a:p>
        </p:txBody>
      </p:sp>
      <p:sp>
        <p:nvSpPr>
          <p:cNvPr id="21" name="Shape 19"/>
          <p:cNvSpPr/>
          <p:nvPr/>
        </p:nvSpPr>
        <p:spPr>
          <a:xfrm>
            <a:off x="1047750" y="7233196"/>
            <a:ext cx="16192500" cy="843855"/>
          </a:xfrm>
          <a:prstGeom prst="roundRect">
            <a:avLst>
              <a:gd name="adj" fmla="val 24832"/>
            </a:avLst>
          </a:prstGeom>
          <a:solidFill>
            <a:srgbClr val="FFFFFF">
              <a:alpha val="50000"/>
            </a:srgbClr>
          </a:solidFill>
          <a:ln/>
        </p:spPr>
      </p:sp>
      <p:sp>
        <p:nvSpPr>
          <p:cNvPr id="22" name="Text 20"/>
          <p:cNvSpPr/>
          <p:nvPr/>
        </p:nvSpPr>
        <p:spPr>
          <a:xfrm>
            <a:off x="1428750" y="7478911"/>
            <a:ext cx="3352800" cy="390525"/>
          </a:xfrm>
          <a:prstGeom prst="rect">
            <a:avLst/>
          </a:prstGeom>
          <a:noFill/>
          <a:ln/>
        </p:spPr>
        <p:txBody>
          <a:bodyPr wrap="square" lIns="25400" tIns="25400" rIns="25400" bIns="25400" rtlCol="0" anchor="t">
            <a:normAutofit/>
          </a:bodyPr>
          <a:lstStyle/>
          <a:p>
            <a:pPr algn="l" indent="0" marL="0">
              <a:buNone/>
            </a:pPr>
            <a:r>
              <a:rPr lang="en-US" sz="2400" b="1" dirty="0">
                <a:solidFill>
                  <a:srgbClr val="42302E"/>
                </a:solidFill>
                <a:latin typeface="Arial" pitchFamily="34" charset="0"/>
                <a:ea typeface="Arial" pitchFamily="34" charset="-122"/>
                <a:cs typeface="Arial" pitchFamily="34" charset="-120"/>
              </a:rPr>
              <a:t>Reflection</a:t>
            </a:r>
            <a:endParaRPr lang="en-US" sz="2400" dirty="0"/>
          </a:p>
        </p:txBody>
      </p:sp>
      <p:sp>
        <p:nvSpPr>
          <p:cNvPr id="23" name="Text 21"/>
          <p:cNvSpPr/>
          <p:nvPr/>
        </p:nvSpPr>
        <p:spPr>
          <a:xfrm>
            <a:off x="4953000" y="7461796"/>
            <a:ext cx="5686090" cy="424755"/>
          </a:xfrm>
          <a:prstGeom prst="rect">
            <a:avLst/>
          </a:prstGeom>
          <a:noFill/>
          <a:ln/>
        </p:spPr>
        <p:txBody>
          <a:bodyPr wrap="square" lIns="25400" tIns="25400" rIns="25400" bIns="25400" rtlCol="0" anchor="t">
            <a:normAutofit/>
          </a:bodyPr>
          <a:lstStyle/>
          <a:p>
            <a:pPr algn="l" indent="0" marL="0">
              <a:lnSpc>
                <a:spcPct val="121194"/>
              </a:lnSpc>
              <a:buNone/>
            </a:pPr>
            <a:r>
              <a:rPr lang="en-US" sz="2175" dirty="0">
                <a:solidFill>
                  <a:srgbClr val="8C6A61"/>
                </a:solidFill>
                <a:latin typeface="Arial" pitchFamily="34" charset="0"/>
                <a:ea typeface="Arial" pitchFamily="34" charset="-122"/>
                <a:cs typeface="Arial" pitchFamily="34" charset="-120"/>
              </a:rPr>
              <a:t>teacher critique, advisory, public exhibition</a:t>
            </a:r>
            <a:endParaRPr lang="en-US" sz="2175" dirty="0"/>
          </a:p>
        </p:txBody>
      </p:sp>
      <p:sp>
        <p:nvSpPr>
          <p:cNvPr id="24" name="Text 22"/>
          <p:cNvSpPr/>
          <p:nvPr/>
        </p:nvSpPr>
        <p:spPr>
          <a:xfrm>
            <a:off x="1047750" y="9101138"/>
            <a:ext cx="17811750" cy="538163"/>
          </a:xfrm>
          <a:prstGeom prst="rect">
            <a:avLst/>
          </a:prstGeom>
          <a:noFill/>
          <a:ln/>
        </p:spPr>
        <p:txBody>
          <a:bodyPr wrap="square" lIns="25400" tIns="25400" rIns="25400" bIns="25400" rtlCol="0" anchor="t">
            <a:normAutofit/>
          </a:bodyPr>
          <a:lstStyle/>
          <a:p>
            <a:pPr algn="l" indent="0" marL="0">
              <a:lnSpc>
                <a:spcPct val="113043"/>
              </a:lnSpc>
              <a:buNone/>
            </a:pPr>
            <a:r>
              <a:rPr lang="en-US" sz="3000" dirty="0">
                <a:solidFill>
                  <a:srgbClr val="42302E"/>
                </a:solidFill>
                <a:latin typeface="Arial" pitchFamily="34" charset="0"/>
                <a:ea typeface="Arial" pitchFamily="34" charset="-122"/>
                <a:cs typeface="Arial" pitchFamily="34" charset="-120"/>
              </a:rPr>
              <a:t>AI is present all day — </a:t>
            </a:r>
            <a:pPr algn="l" indent="0" marL="0">
              <a:lnSpc>
                <a:spcPct val="113043"/>
              </a:lnSpc>
              <a:buNone/>
            </a:pPr>
            <a:r>
              <a:rPr lang="en-US" sz="3000" i="1" dirty="0">
                <a:solidFill>
                  <a:srgbClr val="C04B36"/>
                </a:solidFill>
                <a:latin typeface="Arial" pitchFamily="34" charset="0"/>
                <a:ea typeface="Arial" pitchFamily="34" charset="-122"/>
                <a:cs typeface="Arial" pitchFamily="34" charset="-120"/>
              </a:rPr>
              <a:t>and the center of none of it</a:t>
            </a:r>
            <a:pPr algn="l" indent="0" marL="0">
              <a:lnSpc>
                <a:spcPct val="113043"/>
              </a:lnSpc>
              <a:buNone/>
            </a:pPr>
            <a:r>
              <a:rPr lang="en-US" sz="3000" dirty="0">
                <a:solidFill>
                  <a:srgbClr val="42302E"/>
                </a:solidFill>
                <a:latin typeface="Arial" pitchFamily="34" charset="0"/>
                <a:ea typeface="Arial" pitchFamily="34" charset="-122"/>
                <a:cs typeface="Arial" pitchFamily="34" charset="-120"/>
              </a:rPr>
              <a:t>.</a:t>
            </a:r>
            <a:endParaRPr lang="en-US" sz="3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14</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6492537"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7260416"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14 — THE DIVISION OF LABOR</a:t>
            </a:r>
            <a:endParaRPr lang="en-US" sz="1875" dirty="0"/>
          </a:p>
        </p:txBody>
      </p:sp>
      <p:sp>
        <p:nvSpPr>
          <p:cNvPr id="7" name="Text 5"/>
          <p:cNvSpPr/>
          <p:nvPr/>
        </p:nvSpPr>
        <p:spPr>
          <a:xfrm>
            <a:off x="1047750" y="1414463"/>
            <a:ext cx="16089630" cy="1519386"/>
          </a:xfrm>
          <a:prstGeom prst="rect">
            <a:avLst/>
          </a:prstGeom>
          <a:noFill/>
          <a:ln/>
        </p:spPr>
        <p:txBody>
          <a:bodyPr wrap="square" lIns="25400" tIns="25400" rIns="25400" bIns="25400" rtlCol="0" anchor="t">
            <a:normAutofit/>
          </a:bodyPr>
          <a:lstStyle/>
          <a:p>
            <a:pPr algn="l" indent="0" marL="0">
              <a:lnSpc>
                <a:spcPct val="93687"/>
              </a:lnSpc>
              <a:buNone/>
            </a:pPr>
            <a:r>
              <a:rPr lang="en-US" sz="5400" dirty="0">
                <a:solidFill>
                  <a:srgbClr val="42302E"/>
                </a:solidFill>
                <a:latin typeface="Arial" pitchFamily="34" charset="0"/>
                <a:ea typeface="Arial" pitchFamily="34" charset="-122"/>
                <a:cs typeface="Arial" pitchFamily="34" charset="-120"/>
              </a:rPr>
              <a:t>AI takes the routine. Teachers get the human work back </a:t>
            </a:r>
            <a:pPr algn="l" indent="0" marL="0">
              <a:lnSpc>
                <a:spcPct val="93687"/>
              </a:lnSpc>
              <a:buNone/>
            </a:pPr>
            <a:r>
              <a:rPr lang="en-US" sz="5400" dirty="0">
                <a:solidFill>
                  <a:srgbClr val="D2543F"/>
                </a:solidFill>
                <a:latin typeface="Arial" pitchFamily="34" charset="0"/>
                <a:ea typeface="Arial" pitchFamily="34" charset="-122"/>
                <a:cs typeface="Arial" pitchFamily="34" charset="-120"/>
              </a:rPr>
              <a:t>.</a:t>
            </a:r>
            <a:endParaRPr lang="en-US" sz="5400" dirty="0"/>
          </a:p>
        </p:txBody>
      </p:sp>
      <p:sp>
        <p:nvSpPr>
          <p:cNvPr id="8" name="Shape 6"/>
          <p:cNvSpPr/>
          <p:nvPr/>
        </p:nvSpPr>
        <p:spPr>
          <a:xfrm>
            <a:off x="1047750" y="3763714"/>
            <a:ext cx="16192500" cy="819596"/>
          </a:xfrm>
          <a:prstGeom prst="roundRect">
            <a:avLst>
              <a:gd name="adj" fmla="val 25567"/>
            </a:avLst>
          </a:prstGeom>
          <a:solidFill>
            <a:srgbClr val="FFFFFF">
              <a:alpha val="50000"/>
            </a:srgbClr>
          </a:solidFill>
          <a:ln/>
        </p:spPr>
      </p:sp>
      <p:sp>
        <p:nvSpPr>
          <p:cNvPr id="9" name="Text 7"/>
          <p:cNvSpPr/>
          <p:nvPr/>
        </p:nvSpPr>
        <p:spPr>
          <a:xfrm>
            <a:off x="1428750" y="4025875"/>
            <a:ext cx="2933700" cy="333375"/>
          </a:xfrm>
          <a:prstGeom prst="rect">
            <a:avLst/>
          </a:prstGeom>
          <a:noFill/>
          <a:ln/>
        </p:spPr>
        <p:txBody>
          <a:bodyPr wrap="square" lIns="25400" tIns="25400" rIns="25400" bIns="25400" rtlCol="0" anchor="t">
            <a:normAutofit/>
          </a:bodyPr>
          <a:lstStyle/>
          <a:p>
            <a:pPr algn="l" indent="0" marL="0">
              <a:buNone/>
            </a:pPr>
            <a:r>
              <a:rPr lang="en-US" sz="2025" b="1" spc="365" kern="0" dirty="0">
                <a:solidFill>
                  <a:srgbClr val="C04B36"/>
                </a:solidFill>
                <a:latin typeface="Arial" pitchFamily="34" charset="0"/>
                <a:ea typeface="Arial" pitchFamily="34" charset="-122"/>
                <a:cs typeface="Arial" pitchFamily="34" charset="-120"/>
              </a:rPr>
              <a:t>AI</a:t>
            </a:r>
            <a:endParaRPr lang="en-US" sz="2025" dirty="0"/>
          </a:p>
        </p:txBody>
      </p:sp>
      <p:sp>
        <p:nvSpPr>
          <p:cNvPr id="10" name="Text 8"/>
          <p:cNvSpPr/>
          <p:nvPr/>
        </p:nvSpPr>
        <p:spPr>
          <a:xfrm>
            <a:off x="4572000" y="3973264"/>
            <a:ext cx="9677035" cy="438596"/>
          </a:xfrm>
          <a:prstGeom prst="rect">
            <a:avLst/>
          </a:prstGeom>
          <a:noFill/>
          <a:ln/>
        </p:spPr>
        <p:txBody>
          <a:bodyPr wrap="square" lIns="25400" tIns="25400" rIns="25400" bIns="25400" rtlCol="0" anchor="t">
            <a:normAutofit/>
          </a:bodyPr>
          <a:lstStyle/>
          <a:p>
            <a:pPr algn="l" indent="0" marL="0">
              <a:lnSpc>
                <a:spcPct val="125522"/>
              </a:lnSpc>
              <a:buNone/>
            </a:pPr>
            <a:r>
              <a:rPr lang="en-US" sz="2175" dirty="0">
                <a:solidFill>
                  <a:srgbClr val="8C6A61"/>
                </a:solidFill>
                <a:latin typeface="Arial" pitchFamily="34" charset="0"/>
                <a:ea typeface="Arial" pitchFamily="34" charset="-122"/>
                <a:cs typeface="Arial" pitchFamily="34" charset="-120"/>
              </a:rPr>
              <a:t>diagnoses gaps · adapts practice · simulates · drafts first-pass feedback</a:t>
            </a:r>
            <a:endParaRPr lang="en-US" sz="2175" dirty="0"/>
          </a:p>
        </p:txBody>
      </p:sp>
      <p:sp>
        <p:nvSpPr>
          <p:cNvPr id="11" name="Shape 9"/>
          <p:cNvSpPr/>
          <p:nvPr/>
        </p:nvSpPr>
        <p:spPr>
          <a:xfrm>
            <a:off x="1047750" y="4716661"/>
            <a:ext cx="16192500" cy="1248668"/>
          </a:xfrm>
          <a:prstGeom prst="roundRect">
            <a:avLst>
              <a:gd name="adj" fmla="val 16782"/>
            </a:avLst>
          </a:prstGeom>
          <a:solidFill>
            <a:srgbClr val="FFFFFF">
              <a:alpha val="75000"/>
            </a:srgbClr>
          </a:solidFill>
          <a:ln w="14288">
            <a:solidFill>
              <a:srgbClr val="D2543F">
                <a:alpha val="35000"/>
              </a:srgbClr>
            </a:solidFill>
            <a:prstDash val="solid"/>
          </a:ln>
        </p:spPr>
      </p:sp>
      <p:sp>
        <p:nvSpPr>
          <p:cNvPr id="12" name="Text 10"/>
          <p:cNvSpPr/>
          <p:nvPr/>
        </p:nvSpPr>
        <p:spPr>
          <a:xfrm>
            <a:off x="1443038" y="5193357"/>
            <a:ext cx="2933700" cy="333375"/>
          </a:xfrm>
          <a:prstGeom prst="rect">
            <a:avLst/>
          </a:prstGeom>
          <a:noFill/>
          <a:ln/>
        </p:spPr>
        <p:txBody>
          <a:bodyPr wrap="square" lIns="25400" tIns="25400" rIns="25400" bIns="25400" rtlCol="0" anchor="t">
            <a:normAutofit/>
          </a:bodyPr>
          <a:lstStyle/>
          <a:p>
            <a:pPr algn="l" indent="0" marL="0">
              <a:buNone/>
            </a:pPr>
            <a:r>
              <a:rPr lang="en-US" sz="2025" b="1" spc="365" kern="0" dirty="0">
                <a:solidFill>
                  <a:srgbClr val="42302E"/>
                </a:solidFill>
                <a:latin typeface="Arial" pitchFamily="34" charset="0"/>
                <a:ea typeface="Arial" pitchFamily="34" charset="-122"/>
                <a:cs typeface="Arial" pitchFamily="34" charset="-120"/>
              </a:rPr>
              <a:t>TEACHERS</a:t>
            </a:r>
            <a:endParaRPr lang="en-US" sz="2025" dirty="0"/>
          </a:p>
        </p:txBody>
      </p:sp>
      <p:sp>
        <p:nvSpPr>
          <p:cNvPr id="13" name="Text 11"/>
          <p:cNvSpPr/>
          <p:nvPr/>
        </p:nvSpPr>
        <p:spPr>
          <a:xfrm>
            <a:off x="4586288" y="4940498"/>
            <a:ext cx="12626435" cy="839093"/>
          </a:xfrm>
          <a:prstGeom prst="rect">
            <a:avLst/>
          </a:prstGeom>
          <a:noFill/>
          <a:ln/>
        </p:spPr>
        <p:txBody>
          <a:bodyPr wrap="square" lIns="25400" tIns="25400" rIns="25400" bIns="25400" rtlCol="0" anchor="t">
            <a:normAutofit/>
          </a:bodyPr>
          <a:lstStyle/>
          <a:p>
            <a:pPr algn="l" indent="0" marL="0">
              <a:lnSpc>
                <a:spcPct val="125522"/>
              </a:lnSpc>
              <a:buNone/>
            </a:pPr>
            <a:r>
              <a:rPr lang="en-US" sz="2175" dirty="0">
                <a:solidFill>
                  <a:srgbClr val="42302E"/>
                </a:solidFill>
                <a:latin typeface="Arial" pitchFamily="34" charset="0"/>
                <a:ea typeface="Arial" pitchFamily="34" charset="-122"/>
                <a:cs typeface="Arial" pitchFamily="34" charset="-120"/>
              </a:rPr>
              <a:t>subject experts · diagnosticians · designers of experiences · editors of thinking · mentors · assessors · culture-builders</a:t>
            </a:r>
            <a:endParaRPr lang="en-US" sz="2175" dirty="0"/>
          </a:p>
        </p:txBody>
      </p:sp>
      <p:sp>
        <p:nvSpPr>
          <p:cNvPr id="14" name="Shape 12"/>
          <p:cNvSpPr/>
          <p:nvPr/>
        </p:nvSpPr>
        <p:spPr>
          <a:xfrm>
            <a:off x="1047750" y="6098679"/>
            <a:ext cx="16192500" cy="819596"/>
          </a:xfrm>
          <a:prstGeom prst="roundRect">
            <a:avLst>
              <a:gd name="adj" fmla="val 25567"/>
            </a:avLst>
          </a:prstGeom>
          <a:solidFill>
            <a:srgbClr val="FFFFFF">
              <a:alpha val="50000"/>
            </a:srgbClr>
          </a:solidFill>
          <a:ln/>
        </p:spPr>
      </p:sp>
      <p:sp>
        <p:nvSpPr>
          <p:cNvPr id="15" name="Text 13"/>
          <p:cNvSpPr/>
          <p:nvPr/>
        </p:nvSpPr>
        <p:spPr>
          <a:xfrm>
            <a:off x="1428750" y="6360840"/>
            <a:ext cx="2933700" cy="333375"/>
          </a:xfrm>
          <a:prstGeom prst="rect">
            <a:avLst/>
          </a:prstGeom>
          <a:noFill/>
          <a:ln/>
        </p:spPr>
        <p:txBody>
          <a:bodyPr wrap="square" lIns="25400" tIns="25400" rIns="25400" bIns="25400" rtlCol="0" anchor="t">
            <a:normAutofit/>
          </a:bodyPr>
          <a:lstStyle/>
          <a:p>
            <a:pPr algn="l" indent="0" marL="0">
              <a:buNone/>
            </a:pPr>
            <a:r>
              <a:rPr lang="en-US" sz="2025" b="1" spc="365" kern="0" dirty="0">
                <a:solidFill>
                  <a:srgbClr val="C04B36"/>
                </a:solidFill>
                <a:latin typeface="Arial" pitchFamily="34" charset="0"/>
                <a:ea typeface="Arial" pitchFamily="34" charset="-122"/>
                <a:cs typeface="Arial" pitchFamily="34" charset="-120"/>
              </a:rPr>
              <a:t>PEERS</a:t>
            </a:r>
            <a:endParaRPr lang="en-US" sz="2025" dirty="0"/>
          </a:p>
        </p:txBody>
      </p:sp>
      <p:sp>
        <p:nvSpPr>
          <p:cNvPr id="16" name="Text 14"/>
          <p:cNvSpPr/>
          <p:nvPr/>
        </p:nvSpPr>
        <p:spPr>
          <a:xfrm>
            <a:off x="4572000" y="6308229"/>
            <a:ext cx="6570620" cy="438596"/>
          </a:xfrm>
          <a:prstGeom prst="rect">
            <a:avLst/>
          </a:prstGeom>
          <a:noFill/>
          <a:ln/>
        </p:spPr>
        <p:txBody>
          <a:bodyPr wrap="square" lIns="25400" tIns="25400" rIns="25400" bIns="25400" rtlCol="0" anchor="t">
            <a:normAutofit/>
          </a:bodyPr>
          <a:lstStyle/>
          <a:p>
            <a:pPr algn="l" indent="0" marL="0">
              <a:lnSpc>
                <a:spcPct val="125522"/>
              </a:lnSpc>
              <a:buNone/>
            </a:pPr>
            <a:r>
              <a:rPr lang="en-US" sz="2175" dirty="0">
                <a:solidFill>
                  <a:srgbClr val="8C6A61"/>
                </a:solidFill>
                <a:latin typeface="Arial" pitchFamily="34" charset="0"/>
                <a:ea typeface="Arial" pitchFamily="34" charset="-122"/>
                <a:cs typeface="Arial" pitchFamily="34" charset="-120"/>
              </a:rPr>
              <a:t>debate · collaborate · challenge · create together</a:t>
            </a:r>
            <a:endParaRPr lang="en-US" sz="2175" dirty="0"/>
          </a:p>
        </p:txBody>
      </p:sp>
      <p:sp>
        <p:nvSpPr>
          <p:cNvPr id="17" name="Shape 15"/>
          <p:cNvSpPr/>
          <p:nvPr/>
        </p:nvSpPr>
        <p:spPr>
          <a:xfrm>
            <a:off x="1047750" y="7051625"/>
            <a:ext cx="16192500" cy="819596"/>
          </a:xfrm>
          <a:prstGeom prst="roundRect">
            <a:avLst>
              <a:gd name="adj" fmla="val 25567"/>
            </a:avLst>
          </a:prstGeom>
          <a:solidFill>
            <a:srgbClr val="FFFFFF">
              <a:alpha val="50000"/>
            </a:srgbClr>
          </a:solidFill>
          <a:ln/>
        </p:spPr>
      </p:sp>
      <p:sp>
        <p:nvSpPr>
          <p:cNvPr id="18" name="Text 16"/>
          <p:cNvSpPr/>
          <p:nvPr/>
        </p:nvSpPr>
        <p:spPr>
          <a:xfrm>
            <a:off x="1428750" y="7313786"/>
            <a:ext cx="2933700" cy="333375"/>
          </a:xfrm>
          <a:prstGeom prst="rect">
            <a:avLst/>
          </a:prstGeom>
          <a:noFill/>
          <a:ln/>
        </p:spPr>
        <p:txBody>
          <a:bodyPr wrap="square" lIns="25400" tIns="25400" rIns="25400" bIns="25400" rtlCol="0" anchor="t">
            <a:normAutofit/>
          </a:bodyPr>
          <a:lstStyle/>
          <a:p>
            <a:pPr algn="l" indent="0" marL="0">
              <a:buNone/>
            </a:pPr>
            <a:r>
              <a:rPr lang="en-US" sz="2025" b="1" spc="365" kern="0" dirty="0">
                <a:solidFill>
                  <a:srgbClr val="C04B36"/>
                </a:solidFill>
                <a:latin typeface="Arial" pitchFamily="34" charset="0"/>
                <a:ea typeface="Arial" pitchFamily="34" charset="-122"/>
                <a:cs typeface="Arial" pitchFamily="34" charset="-120"/>
              </a:rPr>
              <a:t>COMMUNITY</a:t>
            </a:r>
            <a:endParaRPr lang="en-US" sz="2025" dirty="0"/>
          </a:p>
        </p:txBody>
      </p:sp>
      <p:sp>
        <p:nvSpPr>
          <p:cNvPr id="19" name="Text 17"/>
          <p:cNvSpPr/>
          <p:nvPr/>
        </p:nvSpPr>
        <p:spPr>
          <a:xfrm>
            <a:off x="4572000" y="7261175"/>
            <a:ext cx="7312968" cy="438596"/>
          </a:xfrm>
          <a:prstGeom prst="rect">
            <a:avLst/>
          </a:prstGeom>
          <a:noFill/>
          <a:ln/>
        </p:spPr>
        <p:txBody>
          <a:bodyPr wrap="square" lIns="25400" tIns="25400" rIns="25400" bIns="25400" rtlCol="0" anchor="t">
            <a:normAutofit/>
          </a:bodyPr>
          <a:lstStyle/>
          <a:p>
            <a:pPr algn="l" indent="0" marL="0">
              <a:lnSpc>
                <a:spcPct val="125522"/>
              </a:lnSpc>
              <a:buNone/>
            </a:pPr>
            <a:r>
              <a:rPr lang="en-US" sz="2175" dirty="0">
                <a:solidFill>
                  <a:srgbClr val="8C6A61"/>
                </a:solidFill>
                <a:latin typeface="Arial" pitchFamily="34" charset="0"/>
                <a:ea typeface="Arial" pitchFamily="34" charset="-122"/>
                <a:cs typeface="Arial" pitchFamily="34" charset="-120"/>
              </a:rPr>
              <a:t>authentic problems · physical settings · real audiences</a:t>
            </a:r>
            <a:endParaRPr lang="en-US" sz="2175" dirty="0"/>
          </a:p>
        </p:txBody>
      </p:sp>
      <p:sp>
        <p:nvSpPr>
          <p:cNvPr id="20" name="Text 18"/>
          <p:cNvSpPr/>
          <p:nvPr/>
        </p:nvSpPr>
        <p:spPr>
          <a:xfrm>
            <a:off x="1047750" y="8701088"/>
            <a:ext cx="16678275" cy="938213"/>
          </a:xfrm>
          <a:prstGeom prst="rect">
            <a:avLst/>
          </a:prstGeom>
          <a:noFill/>
          <a:ln/>
        </p:spPr>
        <p:txBody>
          <a:bodyPr wrap="square" lIns="25400" tIns="25400" rIns="25400" bIns="25400" rtlCol="0" anchor="t">
            <a:normAutofit/>
          </a:bodyPr>
          <a:lstStyle/>
          <a:p>
            <a:pPr algn="l" indent="0" marL="0">
              <a:lnSpc>
                <a:spcPct val="118125"/>
              </a:lnSpc>
              <a:buNone/>
            </a:pPr>
            <a:r>
              <a:rPr lang="en-US" sz="2625" dirty="0">
                <a:solidFill>
                  <a:srgbClr val="42302E"/>
                </a:solidFill>
                <a:latin typeface="Arial" pitchFamily="34" charset="0"/>
                <a:ea typeface="Arial" pitchFamily="34" charset="-122"/>
                <a:cs typeface="Arial" pitchFamily="34" charset="-120"/>
              </a:rPr>
              <a:t>School becomes </a:t>
            </a:r>
            <a:pPr algn="l" indent="0" marL="0">
              <a:lnSpc>
                <a:spcPct val="118125"/>
              </a:lnSpc>
              <a:buNone/>
            </a:pPr>
            <a:r>
              <a:rPr lang="en-US" sz="2625" i="1" dirty="0">
                <a:solidFill>
                  <a:srgbClr val="C04B36"/>
                </a:solidFill>
                <a:latin typeface="Arial" pitchFamily="34" charset="0"/>
                <a:ea typeface="Arial" pitchFamily="34" charset="-122"/>
                <a:cs typeface="Arial" pitchFamily="34" charset="-120"/>
              </a:rPr>
              <a:t>more human </a:t>
            </a:r>
            <a:pPr algn="l" indent="0" marL="0">
              <a:lnSpc>
                <a:spcPct val="118125"/>
              </a:lnSpc>
              <a:buNone/>
            </a:pPr>
            <a:r>
              <a:rPr lang="en-US" sz="2625" dirty="0">
                <a:solidFill>
                  <a:srgbClr val="42302E"/>
                </a:solidFill>
                <a:latin typeface="Arial" pitchFamily="34" charset="0"/>
                <a:ea typeface="Arial" pitchFamily="34" charset="-122"/>
                <a:cs typeface="Arial" pitchFamily="34" charset="-120"/>
              </a:rPr>
              <a:t>because the infrastructure becomes intelligent — teachers' hours go to dialogue, critique, mentorship, and culture.</a:t>
            </a:r>
            <a:endParaRPr lang="en-US" sz="262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15</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6661085"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63363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15 — A NEW TRANSCRIPT</a:t>
            </a:r>
            <a:endParaRPr lang="en-US" sz="1875" dirty="0"/>
          </a:p>
        </p:txBody>
      </p:sp>
      <p:sp>
        <p:nvSpPr>
          <p:cNvPr id="7" name="Text 5"/>
          <p:cNvSpPr/>
          <p:nvPr/>
        </p:nvSpPr>
        <p:spPr>
          <a:xfrm>
            <a:off x="1047750" y="1414463"/>
            <a:ext cx="16089630" cy="1560463"/>
          </a:xfrm>
          <a:prstGeom prst="rect">
            <a:avLst/>
          </a:prstGeom>
          <a:noFill/>
          <a:ln/>
        </p:spPr>
        <p:txBody>
          <a:bodyPr wrap="square" lIns="25400" tIns="25400" rIns="25400" bIns="25400" rtlCol="0" anchor="t">
            <a:normAutofit/>
          </a:bodyPr>
          <a:lstStyle/>
          <a:p>
            <a:pPr algn="l" indent="0" marL="0">
              <a:lnSpc>
                <a:spcPct val="94024"/>
              </a:lnSpc>
              <a:buNone/>
            </a:pPr>
            <a:r>
              <a:rPr lang="en-US" sz="5550" dirty="0">
                <a:solidFill>
                  <a:srgbClr val="42302E"/>
                </a:solidFill>
                <a:latin typeface="Arial" pitchFamily="34" charset="0"/>
                <a:ea typeface="Arial" pitchFamily="34" charset="-122"/>
                <a:cs typeface="Arial" pitchFamily="34" charset="-120"/>
              </a:rPr>
              <a:t>One grade can't prove authorship anymore. Ask three questions instead </a:t>
            </a:r>
            <a:pPr algn="l" indent="0" marL="0">
              <a:lnSpc>
                <a:spcPct val="94024"/>
              </a:lnSpc>
              <a:buNone/>
            </a:pPr>
            <a:r>
              <a:rPr lang="en-US" sz="5550" dirty="0">
                <a:solidFill>
                  <a:srgbClr val="D2543F"/>
                </a:solidFill>
                <a:latin typeface="Arial" pitchFamily="34" charset="0"/>
                <a:ea typeface="Arial" pitchFamily="34" charset="-122"/>
                <a:cs typeface="Arial" pitchFamily="34" charset="-120"/>
              </a:rPr>
              <a:t>.</a:t>
            </a:r>
            <a:endParaRPr lang="en-US" sz="5550" dirty="0"/>
          </a:p>
        </p:txBody>
      </p:sp>
      <p:sp>
        <p:nvSpPr>
          <p:cNvPr id="8" name="Text 6"/>
          <p:cNvSpPr/>
          <p:nvPr/>
        </p:nvSpPr>
        <p:spPr>
          <a:xfrm>
            <a:off x="1047750" y="3089225"/>
            <a:ext cx="17811750" cy="357188"/>
          </a:xfrm>
          <a:prstGeom prst="rect">
            <a:avLst/>
          </a:prstGeom>
          <a:noFill/>
          <a:ln/>
        </p:spPr>
        <p:txBody>
          <a:bodyPr wrap="square" lIns="25400" tIns="25400" rIns="25400" bIns="25400" rtlCol="0" anchor="t">
            <a:normAutofit/>
          </a:bodyPr>
          <a:lstStyle/>
          <a:p>
            <a:pPr algn="l" indent="0" marL="0">
              <a:buNone/>
            </a:pPr>
            <a:r>
              <a:rPr lang="en-US" sz="2175" dirty="0">
                <a:solidFill>
                  <a:srgbClr val="8C6A61"/>
                </a:solidFill>
                <a:latin typeface="Arial" pitchFamily="34" charset="0"/>
                <a:ea typeface="Arial" pitchFamily="34" charset="-122"/>
                <a:cs typeface="Arial" pitchFamily="34" charset="-120"/>
              </a:rPr>
              <a:t>Each question gets its own evidence — kept separate on the transcript.</a:t>
            </a:r>
            <a:endParaRPr lang="en-US" sz="2175" dirty="0"/>
          </a:p>
        </p:txBody>
      </p:sp>
      <p:sp>
        <p:nvSpPr>
          <p:cNvPr id="9" name="Shape 7"/>
          <p:cNvSpPr/>
          <p:nvPr/>
        </p:nvSpPr>
        <p:spPr>
          <a:xfrm>
            <a:off x="1047750" y="3770263"/>
            <a:ext cx="5232350" cy="5830937"/>
          </a:xfrm>
          <a:prstGeom prst="roundRect">
            <a:avLst>
              <a:gd name="adj" fmla="val 5097"/>
            </a:avLst>
          </a:prstGeom>
          <a:gradFill rotWithShape="1">
            <a:gsLst>
              <a:gs pos="0">
                <a:srgbClr val="4A2E33">
                  <a:alpha val="100000"/>
                </a:srgbClr>
              </a:gs>
              <a:gs pos="100000">
                <a:srgbClr val="63403F">
                  <a:alpha val="100000"/>
                </a:srgbClr>
              </a:gs>
            </a:gsLst>
            <a:lin ang="3600000" scaled="0"/>
          </a:gradFill>
          <a:ln/>
          <a:effectLst>
            <a:outerShdw sx="100000" sy="100000" kx="0" ky="0" algn="bl" rotWithShape="0" blurRad="438150" dist="171450" dir="5400000">
              <a:srgbClr val="784141">
                <a:alpha val="28000"/>
              </a:srgbClr>
            </a:outerShdw>
          </a:effectLst>
        </p:spPr>
      </p:sp>
      <p:sp>
        <p:nvSpPr>
          <p:cNvPr id="10" name="Text 8"/>
          <p:cNvSpPr/>
          <p:nvPr/>
        </p:nvSpPr>
        <p:spPr>
          <a:xfrm>
            <a:off x="1447800" y="4151263"/>
            <a:ext cx="4875475" cy="323850"/>
          </a:xfrm>
          <a:prstGeom prst="rect">
            <a:avLst/>
          </a:prstGeom>
          <a:noFill/>
          <a:ln/>
        </p:spPr>
        <p:txBody>
          <a:bodyPr wrap="square" lIns="25400" tIns="25400" rIns="25400" bIns="25400" rtlCol="0" anchor="t">
            <a:normAutofit/>
          </a:bodyPr>
          <a:lstStyle/>
          <a:p>
            <a:pPr algn="l" indent="0" marL="0">
              <a:buNone/>
            </a:pPr>
            <a:r>
              <a:rPr lang="en-US" sz="1950" b="1" spc="390" kern="0" dirty="0">
                <a:solidFill>
                  <a:srgbClr val="F2A288"/>
                </a:solidFill>
                <a:latin typeface="Arial" pitchFamily="34" charset="0"/>
                <a:ea typeface="Arial" pitchFamily="34" charset="-122"/>
                <a:cs typeface="Arial" pitchFamily="34" charset="-120"/>
              </a:rPr>
              <a:t>ALONE</a:t>
            </a:r>
            <a:endParaRPr lang="en-US" sz="1950" dirty="0"/>
          </a:p>
        </p:txBody>
      </p:sp>
      <p:sp>
        <p:nvSpPr>
          <p:cNvPr id="11" name="Text 9"/>
          <p:cNvSpPr/>
          <p:nvPr/>
        </p:nvSpPr>
        <p:spPr>
          <a:xfrm>
            <a:off x="1447800" y="4627513"/>
            <a:ext cx="4875475" cy="518145"/>
          </a:xfrm>
          <a:prstGeom prst="rect">
            <a:avLst/>
          </a:prstGeom>
          <a:noFill/>
          <a:ln/>
        </p:spPr>
        <p:txBody>
          <a:bodyPr wrap="square" lIns="25400" tIns="25400" rIns="25400" bIns="25400" rtlCol="0" anchor="t">
            <a:normAutofit/>
          </a:bodyPr>
          <a:lstStyle/>
          <a:p>
            <a:pPr algn="l" indent="0" marL="0">
              <a:lnSpc>
                <a:spcPct val="103918"/>
              </a:lnSpc>
              <a:buNone/>
            </a:pPr>
            <a:r>
              <a:rPr lang="en-US" sz="3150" dirty="0">
                <a:solidFill>
                  <a:srgbClr val="FCEEE2"/>
                </a:solidFill>
                <a:latin typeface="Arial" pitchFamily="34" charset="0"/>
                <a:ea typeface="Arial" pitchFamily="34" charset="-122"/>
                <a:cs typeface="Arial" pitchFamily="34" charset="-120"/>
              </a:rPr>
              <a:t>What can you do alone?</a:t>
            </a:r>
            <a:endParaRPr lang="en-US" sz="3150" dirty="0"/>
          </a:p>
        </p:txBody>
      </p:sp>
      <p:sp>
        <p:nvSpPr>
          <p:cNvPr id="12" name="Text 10"/>
          <p:cNvSpPr/>
          <p:nvPr/>
        </p:nvSpPr>
        <p:spPr>
          <a:xfrm>
            <a:off x="1447800" y="5298058"/>
            <a:ext cx="4565218" cy="781050"/>
          </a:xfrm>
          <a:prstGeom prst="rect">
            <a:avLst/>
          </a:prstGeom>
          <a:noFill/>
          <a:ln/>
        </p:spPr>
        <p:txBody>
          <a:bodyPr wrap="square" lIns="25400" tIns="25400" rIns="25400" bIns="25400" rtlCol="0" anchor="t">
            <a:normAutofit/>
          </a:bodyPr>
          <a:lstStyle/>
          <a:p>
            <a:pPr algn="l" indent="0" marL="0">
              <a:lnSpc>
                <a:spcPct val="130000"/>
              </a:lnSpc>
              <a:buNone/>
            </a:pPr>
            <a:r>
              <a:rPr lang="en-US" sz="1950" dirty="0">
                <a:solidFill>
                  <a:srgbClr val="FCEEE2">
                    <a:alpha val="78000"/>
                  </a:srgbClr>
                </a:solidFill>
                <a:latin typeface="Arial" pitchFamily="34" charset="0"/>
                <a:ea typeface="Arial" pitchFamily="34" charset="-122"/>
                <a:cs typeface="Arial" pitchFamily="34" charset="-120"/>
              </a:rPr>
              <a:t>Unassisted mastery demonstrations · oral defense with unseen follow-ups</a:t>
            </a:r>
            <a:endParaRPr lang="en-US" sz="1950" dirty="0"/>
          </a:p>
        </p:txBody>
      </p:sp>
      <p:sp>
        <p:nvSpPr>
          <p:cNvPr id="13" name="Shape 11"/>
          <p:cNvSpPr/>
          <p:nvPr/>
        </p:nvSpPr>
        <p:spPr>
          <a:xfrm>
            <a:off x="6527750" y="3770263"/>
            <a:ext cx="5232425" cy="5830937"/>
          </a:xfrm>
          <a:prstGeom prst="roundRect">
            <a:avLst>
              <a:gd name="adj" fmla="val 5097"/>
            </a:avLst>
          </a:prstGeom>
          <a:solidFill>
            <a:srgbClr val="FFFFFF">
              <a:alpha val="70000"/>
            </a:srgbClr>
          </a:solidFill>
          <a:ln w="14288">
            <a:solidFill>
              <a:srgbClr val="D2543F">
                <a:alpha val="35000"/>
              </a:srgbClr>
            </a:solidFill>
            <a:prstDash val="solid"/>
          </a:ln>
        </p:spPr>
      </p:sp>
      <p:sp>
        <p:nvSpPr>
          <p:cNvPr id="14" name="Text 12"/>
          <p:cNvSpPr/>
          <p:nvPr/>
        </p:nvSpPr>
        <p:spPr>
          <a:xfrm>
            <a:off x="6942088" y="4165550"/>
            <a:ext cx="4844125" cy="323850"/>
          </a:xfrm>
          <a:prstGeom prst="rect">
            <a:avLst/>
          </a:prstGeom>
          <a:noFill/>
          <a:ln/>
        </p:spPr>
        <p:txBody>
          <a:bodyPr wrap="square" lIns="25400" tIns="25400" rIns="25400" bIns="25400" rtlCol="0" anchor="t">
            <a:normAutofit/>
          </a:bodyPr>
          <a:lstStyle/>
          <a:p>
            <a:pPr algn="l" indent="0" marL="0">
              <a:buNone/>
            </a:pPr>
            <a:r>
              <a:rPr lang="en-US" sz="1950" b="1" spc="390" kern="0" dirty="0">
                <a:solidFill>
                  <a:srgbClr val="C04B36"/>
                </a:solidFill>
                <a:latin typeface="Arial" pitchFamily="34" charset="0"/>
                <a:ea typeface="Arial" pitchFamily="34" charset="-122"/>
                <a:cs typeface="Arial" pitchFamily="34" charset="-120"/>
              </a:rPr>
              <a:t>WITH AI</a:t>
            </a:r>
            <a:endParaRPr lang="en-US" sz="1950" dirty="0"/>
          </a:p>
        </p:txBody>
      </p:sp>
      <p:sp>
        <p:nvSpPr>
          <p:cNvPr id="15" name="Text 13"/>
          <p:cNvSpPr/>
          <p:nvPr/>
        </p:nvSpPr>
        <p:spPr>
          <a:xfrm>
            <a:off x="6942088" y="4641800"/>
            <a:ext cx="4535862" cy="998190"/>
          </a:xfrm>
          <a:prstGeom prst="rect">
            <a:avLst/>
          </a:prstGeom>
          <a:noFill/>
          <a:ln/>
        </p:spPr>
        <p:txBody>
          <a:bodyPr wrap="square" lIns="25400" tIns="25400" rIns="25400" bIns="25400" rtlCol="0" anchor="t">
            <a:normAutofit/>
          </a:bodyPr>
          <a:lstStyle/>
          <a:p>
            <a:pPr algn="l" indent="0" marL="0">
              <a:lnSpc>
                <a:spcPct val="103918"/>
              </a:lnSpc>
              <a:buNone/>
            </a:pPr>
            <a:r>
              <a:rPr lang="en-US" sz="3150" dirty="0">
                <a:solidFill>
                  <a:srgbClr val="42302E"/>
                </a:solidFill>
                <a:latin typeface="Arial" pitchFamily="34" charset="0"/>
                <a:ea typeface="Arial" pitchFamily="34" charset="-122"/>
                <a:cs typeface="Arial" pitchFamily="34" charset="-120"/>
              </a:rPr>
              <a:t>What can you accomplish with AI?</a:t>
            </a:r>
            <a:endParaRPr lang="en-US" sz="3150" dirty="0"/>
          </a:p>
        </p:txBody>
      </p:sp>
      <p:sp>
        <p:nvSpPr>
          <p:cNvPr id="16" name="Text 14"/>
          <p:cNvSpPr/>
          <p:nvPr/>
        </p:nvSpPr>
        <p:spPr>
          <a:xfrm>
            <a:off x="6942088" y="5792391"/>
            <a:ext cx="4535862" cy="781050"/>
          </a:xfrm>
          <a:prstGeom prst="rect">
            <a:avLst/>
          </a:prstGeom>
          <a:noFill/>
          <a:ln/>
        </p:spPr>
        <p:txBody>
          <a:bodyPr wrap="square" lIns="25400" tIns="25400" rIns="25400" bIns="25400" rtlCol="0" anchor="t">
            <a:normAutofit/>
          </a:bodyPr>
          <a:lstStyle/>
          <a:p>
            <a:pPr algn="l" indent="0" marL="0">
              <a:lnSpc>
                <a:spcPct val="130000"/>
              </a:lnSpc>
              <a:buNone/>
            </a:pPr>
            <a:r>
              <a:rPr lang="en-US" sz="1950" dirty="0">
                <a:solidFill>
                  <a:srgbClr val="8C6A61"/>
                </a:solidFill>
                <a:latin typeface="Arial" pitchFamily="34" charset="0"/>
                <a:ea typeface="Arial" pitchFamily="34" charset="-122"/>
                <a:cs typeface="Arial" pitchFamily="34" charset="-120"/>
              </a:rPr>
              <a:t>AI-open performance tasks · process &amp; provenance records</a:t>
            </a:r>
            <a:endParaRPr lang="en-US" sz="1950" dirty="0"/>
          </a:p>
        </p:txBody>
      </p:sp>
      <p:sp>
        <p:nvSpPr>
          <p:cNvPr id="17" name="Shape 15"/>
          <p:cNvSpPr/>
          <p:nvPr/>
        </p:nvSpPr>
        <p:spPr>
          <a:xfrm>
            <a:off x="12007825" y="3770263"/>
            <a:ext cx="5232350" cy="5830937"/>
          </a:xfrm>
          <a:prstGeom prst="roundRect">
            <a:avLst>
              <a:gd name="adj" fmla="val 5097"/>
            </a:avLst>
          </a:prstGeom>
          <a:solidFill>
            <a:srgbClr val="FFFFFF">
              <a:alpha val="45000"/>
            </a:srgbClr>
          </a:solidFill>
          <a:ln/>
        </p:spPr>
      </p:sp>
      <p:sp>
        <p:nvSpPr>
          <p:cNvPr id="18" name="Text 16"/>
          <p:cNvSpPr/>
          <p:nvPr/>
        </p:nvSpPr>
        <p:spPr>
          <a:xfrm>
            <a:off x="12407875" y="4151263"/>
            <a:ext cx="4875475" cy="323850"/>
          </a:xfrm>
          <a:prstGeom prst="rect">
            <a:avLst/>
          </a:prstGeom>
          <a:noFill/>
          <a:ln/>
        </p:spPr>
        <p:txBody>
          <a:bodyPr wrap="square" lIns="25400" tIns="25400" rIns="25400" bIns="25400" rtlCol="0" anchor="t">
            <a:normAutofit/>
          </a:bodyPr>
          <a:lstStyle/>
          <a:p>
            <a:pPr algn="l" indent="0" marL="0">
              <a:buNone/>
            </a:pPr>
            <a:r>
              <a:rPr lang="en-US" sz="1950" b="1" spc="390" kern="0" dirty="0">
                <a:solidFill>
                  <a:srgbClr val="42302E"/>
                </a:solidFill>
                <a:latin typeface="Arial" pitchFamily="34" charset="0"/>
                <a:ea typeface="Arial" pitchFamily="34" charset="-122"/>
                <a:cs typeface="Arial" pitchFamily="34" charset="-120"/>
              </a:rPr>
              <a:t>WITH OTHERS</a:t>
            </a:r>
            <a:endParaRPr lang="en-US" sz="1950" dirty="0"/>
          </a:p>
        </p:txBody>
      </p:sp>
      <p:sp>
        <p:nvSpPr>
          <p:cNvPr id="19" name="Text 17"/>
          <p:cNvSpPr/>
          <p:nvPr/>
        </p:nvSpPr>
        <p:spPr>
          <a:xfrm>
            <a:off x="12407875" y="4627513"/>
            <a:ext cx="4565218" cy="998190"/>
          </a:xfrm>
          <a:prstGeom prst="rect">
            <a:avLst/>
          </a:prstGeom>
          <a:noFill/>
          <a:ln/>
        </p:spPr>
        <p:txBody>
          <a:bodyPr wrap="square" lIns="25400" tIns="25400" rIns="25400" bIns="25400" rtlCol="0" anchor="t">
            <a:normAutofit/>
          </a:bodyPr>
          <a:lstStyle/>
          <a:p>
            <a:pPr algn="l" indent="0" marL="0">
              <a:lnSpc>
                <a:spcPct val="103918"/>
              </a:lnSpc>
              <a:buNone/>
            </a:pPr>
            <a:r>
              <a:rPr lang="en-US" sz="3150" dirty="0">
                <a:solidFill>
                  <a:srgbClr val="42302E"/>
                </a:solidFill>
                <a:latin typeface="Arial" pitchFamily="34" charset="0"/>
                <a:ea typeface="Arial" pitchFamily="34" charset="-122"/>
                <a:cs typeface="Arial" pitchFamily="34" charset="-120"/>
              </a:rPr>
              <a:t>What can you build with other people?</a:t>
            </a:r>
            <a:endParaRPr lang="en-US" sz="3150" dirty="0"/>
          </a:p>
        </p:txBody>
      </p:sp>
      <p:sp>
        <p:nvSpPr>
          <p:cNvPr id="20" name="Text 18"/>
          <p:cNvSpPr/>
          <p:nvPr/>
        </p:nvSpPr>
        <p:spPr>
          <a:xfrm>
            <a:off x="12407875" y="5778103"/>
            <a:ext cx="4565218" cy="781050"/>
          </a:xfrm>
          <a:prstGeom prst="rect">
            <a:avLst/>
          </a:prstGeom>
          <a:noFill/>
          <a:ln/>
        </p:spPr>
        <p:txBody>
          <a:bodyPr wrap="square" lIns="25400" tIns="25400" rIns="25400" bIns="25400" rtlCol="0" anchor="t">
            <a:normAutofit/>
          </a:bodyPr>
          <a:lstStyle/>
          <a:p>
            <a:pPr algn="l" indent="0" marL="0">
              <a:lnSpc>
                <a:spcPct val="130000"/>
              </a:lnSpc>
              <a:buNone/>
            </a:pPr>
            <a:r>
              <a:rPr lang="en-US" sz="1950" dirty="0">
                <a:solidFill>
                  <a:srgbClr val="8C6A61"/>
                </a:solidFill>
                <a:latin typeface="Arial" pitchFamily="34" charset="0"/>
                <a:ea typeface="Arial" pitchFamily="34" charset="-122"/>
                <a:cs typeface="Arial" pitchFamily="34" charset="-120"/>
              </a:rPr>
              <a:t>Team &amp; community projects · public exhibition</a:t>
            </a:r>
            <a:endParaRPr lang="en-US" sz="19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4A2F38">
                  <a:alpha val="100000"/>
                </a:srgbClr>
              </a:gs>
              <a:gs pos="55000">
                <a:srgbClr val="6A4249">
                  <a:alpha val="100000"/>
                </a:srgbClr>
              </a:gs>
              <a:gs pos="100000">
                <a:srgbClr val="805350">
                  <a:alpha val="100000"/>
                </a:srgbClr>
              </a:gs>
            </a:gsLst>
            <a:lin ang="42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FCEEE2">
                    <a:alpha val="5000"/>
                  </a:srgbClr>
                </a:solidFill>
                <a:latin typeface="Arial" pitchFamily="34" charset="0"/>
                <a:ea typeface="Arial" pitchFamily="34" charset="-122"/>
                <a:cs typeface="Arial" pitchFamily="34" charset="-120"/>
              </a:rPr>
              <a:t>16</a:t>
            </a:r>
            <a:endParaRPr lang="en-US" sz="40000" dirty="0"/>
          </a:p>
        </p:txBody>
      </p:sp>
      <p:sp>
        <p:nvSpPr>
          <p:cNvPr id="4" name="Shape 2"/>
          <p:cNvSpPr/>
          <p:nvPr/>
        </p:nvSpPr>
        <p:spPr>
          <a:xfrm>
            <a:off x="14287500" y="990600"/>
            <a:ext cx="2857500" cy="19050"/>
          </a:xfrm>
          <a:prstGeom prst="roundRect">
            <a:avLst>
              <a:gd name="adj" fmla="val 50000"/>
            </a:avLst>
          </a:prstGeom>
          <a:solidFill>
            <a:srgbClr val="FCEEE2">
              <a:alpha val="30000"/>
            </a:srgbClr>
          </a:solidFill>
          <a:ln/>
        </p:spPr>
      </p:sp>
      <p:sp>
        <p:nvSpPr>
          <p:cNvPr id="5" name="Shape 3"/>
          <p:cNvSpPr/>
          <p:nvPr/>
        </p:nvSpPr>
        <p:spPr>
          <a:xfrm>
            <a:off x="16731555" y="9239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Shape 4"/>
          <p:cNvSpPr/>
          <p:nvPr/>
        </p:nvSpPr>
        <p:spPr>
          <a:xfrm>
            <a:off x="-2476500" y="-2476500"/>
            <a:ext cx="8191500" cy="8191500"/>
          </a:xfrm>
          <a:prstGeom prst="ellipse">
            <a:avLst/>
          </a:prstGeom>
          <a:gradFill rotWithShape="1">
            <a:gsLst>
              <a:gs pos="0">
                <a:srgbClr val="F0906B">
                  <a:alpha val="30000"/>
                </a:srgbClr>
              </a:gs>
              <a:gs pos="65000">
                <a:srgbClr val="F0906B">
                  <a:alpha val="0"/>
                </a:srgbClr>
              </a:gs>
            </a:gsLst>
            <a:path path="circle">
              <a:fillToRect l="50000" t="50000" r="50000" b="50000"/>
            </a:path>
          </a:gradFill>
          <a:ln/>
        </p:spPr>
      </p:sp>
      <p:sp>
        <p:nvSpPr>
          <p:cNvPr id="7" name="Text 5"/>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F2A288"/>
                </a:solidFill>
                <a:latin typeface="Arial" pitchFamily="34" charset="0"/>
                <a:ea typeface="Arial" pitchFamily="34" charset="-122"/>
                <a:cs typeface="Arial" pitchFamily="34" charset="-120"/>
              </a:rPr>
              <a:t>CHAPTER 16 — EYES OPEN</a:t>
            </a:r>
            <a:endParaRPr lang="en-US" sz="1875" dirty="0"/>
          </a:p>
        </p:txBody>
      </p:sp>
      <p:sp>
        <p:nvSpPr>
          <p:cNvPr id="8" name="Text 6"/>
          <p:cNvSpPr/>
          <p:nvPr/>
        </p:nvSpPr>
        <p:spPr>
          <a:xfrm>
            <a:off x="1047750" y="1433513"/>
            <a:ext cx="17811750" cy="838200"/>
          </a:xfrm>
          <a:prstGeom prst="rect">
            <a:avLst/>
          </a:prstGeom>
          <a:noFill/>
          <a:ln/>
        </p:spPr>
        <p:txBody>
          <a:bodyPr wrap="square" lIns="25400" tIns="25400" rIns="25400" bIns="25400" rtlCol="0" anchor="t">
            <a:normAutofit/>
          </a:bodyPr>
          <a:lstStyle/>
          <a:p>
            <a:pPr algn="l" indent="0" marL="0">
              <a:lnSpc>
                <a:spcPct val="91304"/>
              </a:lnSpc>
              <a:buNone/>
            </a:pPr>
            <a:r>
              <a:rPr lang="en-US" sz="6000" dirty="0">
                <a:solidFill>
                  <a:srgbClr val="FCEEE2"/>
                </a:solidFill>
                <a:latin typeface="Arial" pitchFamily="34" charset="0"/>
                <a:ea typeface="Arial" pitchFamily="34" charset="-122"/>
                <a:cs typeface="Arial" pitchFamily="34" charset="-120"/>
              </a:rPr>
              <a:t>Every risk here is real. Design against it</a:t>
            </a:r>
            <a:pPr algn="l" indent="0" marL="0">
              <a:lnSpc>
                <a:spcPct val="91304"/>
              </a:lnSpc>
              <a:buNone/>
            </a:pPr>
            <a:r>
              <a:rPr lang="en-US" sz="6000" dirty="0">
                <a:solidFill>
                  <a:srgbClr val="F0906B"/>
                </a:solidFill>
                <a:latin typeface="Arial" pitchFamily="34" charset="0"/>
                <a:ea typeface="Arial" pitchFamily="34" charset="-122"/>
                <a:cs typeface="Arial" pitchFamily="34" charset="-120"/>
              </a:rPr>
              <a:t>.</a:t>
            </a:r>
            <a:endParaRPr lang="en-US" sz="6000" dirty="0"/>
          </a:p>
        </p:txBody>
      </p:sp>
      <p:sp>
        <p:nvSpPr>
          <p:cNvPr id="9" name="Shape 7"/>
          <p:cNvSpPr/>
          <p:nvPr/>
        </p:nvSpPr>
        <p:spPr>
          <a:xfrm>
            <a:off x="1047750" y="2614613"/>
            <a:ext cx="3805237" cy="9525"/>
          </a:xfrm>
          <a:prstGeom prst="rect">
            <a:avLst/>
          </a:prstGeom>
          <a:solidFill>
            <a:srgbClr val="FCEEE2">
              <a:alpha val="25000"/>
            </a:srgbClr>
          </a:solidFill>
          <a:ln/>
        </p:spPr>
      </p:sp>
      <p:sp>
        <p:nvSpPr>
          <p:cNvPr id="10" name="Text 8"/>
          <p:cNvSpPr/>
          <p:nvPr/>
        </p:nvSpPr>
        <p:spPr>
          <a:xfrm>
            <a:off x="1047750" y="2776538"/>
            <a:ext cx="3919395" cy="781050"/>
          </a:xfrm>
          <a:prstGeom prst="rect">
            <a:avLst/>
          </a:prstGeom>
          <a:noFill/>
          <a:ln/>
        </p:spPr>
        <p:txBody>
          <a:bodyPr wrap="square" lIns="25400" tIns="25400" rIns="25400" bIns="25400" rtlCol="0" anchor="t">
            <a:normAutofit/>
          </a:bodyPr>
          <a:lstStyle/>
          <a:p>
            <a:pPr algn="l" indent="0" marL="0">
              <a:buNone/>
            </a:pPr>
            <a:r>
              <a:rPr lang="en-US" sz="2025" dirty="0">
                <a:solidFill>
                  <a:srgbClr val="FCEEE2"/>
                </a:solidFill>
                <a:latin typeface="Arial" pitchFamily="34" charset="0"/>
                <a:ea typeface="Arial" pitchFamily="34" charset="-122"/>
                <a:cs typeface="Arial" pitchFamily="34" charset="-120"/>
              </a:rPr>
              <a:t>Cognitive dependency</a:t>
            </a:r>
            <a:endParaRPr lang="en-US" sz="2025" dirty="0"/>
          </a:p>
        </p:txBody>
      </p:sp>
      <p:sp>
        <p:nvSpPr>
          <p:cNvPr id="11" name="Shape 9"/>
          <p:cNvSpPr/>
          <p:nvPr/>
        </p:nvSpPr>
        <p:spPr>
          <a:xfrm>
            <a:off x="5176838" y="2614613"/>
            <a:ext cx="3805237" cy="9525"/>
          </a:xfrm>
          <a:prstGeom prst="rect">
            <a:avLst/>
          </a:prstGeom>
          <a:solidFill>
            <a:srgbClr val="FCEEE2">
              <a:alpha val="25000"/>
            </a:srgbClr>
          </a:solidFill>
          <a:ln/>
        </p:spPr>
      </p:sp>
      <p:sp>
        <p:nvSpPr>
          <p:cNvPr id="12" name="Text 10"/>
          <p:cNvSpPr/>
          <p:nvPr/>
        </p:nvSpPr>
        <p:spPr>
          <a:xfrm>
            <a:off x="5176838" y="2776538"/>
            <a:ext cx="3919395" cy="781050"/>
          </a:xfrm>
          <a:prstGeom prst="rect">
            <a:avLst/>
          </a:prstGeom>
          <a:noFill/>
          <a:ln/>
        </p:spPr>
        <p:txBody>
          <a:bodyPr wrap="square" lIns="25400" tIns="25400" rIns="25400" bIns="25400" rtlCol="0" anchor="t">
            <a:normAutofit/>
          </a:bodyPr>
          <a:lstStyle/>
          <a:p>
            <a:pPr algn="l" indent="0" marL="0">
              <a:buNone/>
            </a:pPr>
            <a:r>
              <a:rPr lang="en-US" sz="2025" dirty="0">
                <a:solidFill>
                  <a:srgbClr val="FCEEE2"/>
                </a:solidFill>
                <a:latin typeface="Arial" pitchFamily="34" charset="0"/>
                <a:ea typeface="Arial" pitchFamily="34" charset="-122"/>
                <a:cs typeface="Arial" pitchFamily="34" charset="-120"/>
              </a:rPr>
              <a:t>Lost attention &amp; productive struggle</a:t>
            </a:r>
            <a:endParaRPr lang="en-US" sz="2025" dirty="0"/>
          </a:p>
        </p:txBody>
      </p:sp>
      <p:sp>
        <p:nvSpPr>
          <p:cNvPr id="13" name="Shape 11"/>
          <p:cNvSpPr/>
          <p:nvPr/>
        </p:nvSpPr>
        <p:spPr>
          <a:xfrm>
            <a:off x="9305925" y="2614613"/>
            <a:ext cx="3805237" cy="9525"/>
          </a:xfrm>
          <a:prstGeom prst="rect">
            <a:avLst/>
          </a:prstGeom>
          <a:solidFill>
            <a:srgbClr val="FCEEE2">
              <a:alpha val="25000"/>
            </a:srgbClr>
          </a:solidFill>
          <a:ln/>
        </p:spPr>
      </p:sp>
      <p:sp>
        <p:nvSpPr>
          <p:cNvPr id="14" name="Text 12"/>
          <p:cNvSpPr/>
          <p:nvPr/>
        </p:nvSpPr>
        <p:spPr>
          <a:xfrm>
            <a:off x="9305925" y="2776538"/>
            <a:ext cx="3919395" cy="781050"/>
          </a:xfrm>
          <a:prstGeom prst="rect">
            <a:avLst/>
          </a:prstGeom>
          <a:noFill/>
          <a:ln/>
        </p:spPr>
        <p:txBody>
          <a:bodyPr wrap="square" lIns="25400" tIns="25400" rIns="25400" bIns="25400" rtlCol="0" anchor="t">
            <a:normAutofit/>
          </a:bodyPr>
          <a:lstStyle/>
          <a:p>
            <a:pPr algn="l" indent="0" marL="0">
              <a:buNone/>
            </a:pPr>
            <a:r>
              <a:rPr lang="en-US" sz="2025" dirty="0">
                <a:solidFill>
                  <a:srgbClr val="FCEEE2"/>
                </a:solidFill>
                <a:latin typeface="Arial" pitchFamily="34" charset="0"/>
                <a:ea typeface="Arial" pitchFamily="34" charset="-122"/>
                <a:cs typeface="Arial" pitchFamily="34" charset="-120"/>
              </a:rPr>
              <a:t>Privacy &amp; child profiling</a:t>
            </a:r>
            <a:endParaRPr lang="en-US" sz="2025" dirty="0"/>
          </a:p>
        </p:txBody>
      </p:sp>
      <p:sp>
        <p:nvSpPr>
          <p:cNvPr id="15" name="Shape 13"/>
          <p:cNvSpPr/>
          <p:nvPr/>
        </p:nvSpPr>
        <p:spPr>
          <a:xfrm>
            <a:off x="13435013" y="2614613"/>
            <a:ext cx="3805237" cy="9525"/>
          </a:xfrm>
          <a:prstGeom prst="rect">
            <a:avLst/>
          </a:prstGeom>
          <a:solidFill>
            <a:srgbClr val="FCEEE2">
              <a:alpha val="25000"/>
            </a:srgbClr>
          </a:solidFill>
          <a:ln/>
        </p:spPr>
      </p:sp>
      <p:sp>
        <p:nvSpPr>
          <p:cNvPr id="16" name="Text 14"/>
          <p:cNvSpPr/>
          <p:nvPr/>
        </p:nvSpPr>
        <p:spPr>
          <a:xfrm>
            <a:off x="13435013" y="2776538"/>
            <a:ext cx="3919395" cy="781050"/>
          </a:xfrm>
          <a:prstGeom prst="rect">
            <a:avLst/>
          </a:prstGeom>
          <a:noFill/>
          <a:ln/>
        </p:spPr>
        <p:txBody>
          <a:bodyPr wrap="square" lIns="25400" tIns="25400" rIns="25400" bIns="25400" rtlCol="0" anchor="t">
            <a:normAutofit/>
          </a:bodyPr>
          <a:lstStyle/>
          <a:p>
            <a:pPr algn="l" indent="0" marL="0">
              <a:buNone/>
            </a:pPr>
            <a:r>
              <a:rPr lang="en-US" sz="2025" dirty="0">
                <a:solidFill>
                  <a:srgbClr val="FCEEE2"/>
                </a:solidFill>
                <a:latin typeface="Arial" pitchFamily="34" charset="0"/>
                <a:ea typeface="Arial" pitchFamily="34" charset="-122"/>
                <a:cs typeface="Arial" pitchFamily="34" charset="-120"/>
              </a:rPr>
              <a:t>Synthetic misinformation</a:t>
            </a:r>
            <a:endParaRPr lang="en-US" sz="2025" dirty="0"/>
          </a:p>
        </p:txBody>
      </p:sp>
      <p:sp>
        <p:nvSpPr>
          <p:cNvPr id="17" name="Shape 15"/>
          <p:cNvSpPr/>
          <p:nvPr/>
        </p:nvSpPr>
        <p:spPr>
          <a:xfrm>
            <a:off x="1047750" y="3690937"/>
            <a:ext cx="3805237" cy="9525"/>
          </a:xfrm>
          <a:prstGeom prst="rect">
            <a:avLst/>
          </a:prstGeom>
          <a:solidFill>
            <a:srgbClr val="FCEEE2">
              <a:alpha val="25000"/>
            </a:srgbClr>
          </a:solidFill>
          <a:ln/>
        </p:spPr>
      </p:sp>
      <p:sp>
        <p:nvSpPr>
          <p:cNvPr id="18" name="Text 16"/>
          <p:cNvSpPr/>
          <p:nvPr/>
        </p:nvSpPr>
        <p:spPr>
          <a:xfrm>
            <a:off x="1047750" y="3852862"/>
            <a:ext cx="3919395" cy="409575"/>
          </a:xfrm>
          <a:prstGeom prst="rect">
            <a:avLst/>
          </a:prstGeom>
          <a:noFill/>
          <a:ln/>
        </p:spPr>
        <p:txBody>
          <a:bodyPr wrap="square" lIns="25400" tIns="25400" rIns="25400" bIns="25400" rtlCol="0" anchor="t">
            <a:normAutofit/>
          </a:bodyPr>
          <a:lstStyle/>
          <a:p>
            <a:pPr algn="l" indent="0" marL="0">
              <a:buNone/>
            </a:pPr>
            <a:r>
              <a:rPr lang="en-US" sz="2025" dirty="0">
                <a:solidFill>
                  <a:srgbClr val="FCEEE2"/>
                </a:solidFill>
                <a:latin typeface="Arial" pitchFamily="34" charset="0"/>
                <a:ea typeface="Arial" pitchFamily="34" charset="-122"/>
                <a:cs typeface="Arial" pitchFamily="34" charset="-120"/>
              </a:rPr>
              <a:t>Unequal access to human support</a:t>
            </a:r>
            <a:endParaRPr lang="en-US" sz="2025" dirty="0"/>
          </a:p>
        </p:txBody>
      </p:sp>
      <p:sp>
        <p:nvSpPr>
          <p:cNvPr id="19" name="Shape 17"/>
          <p:cNvSpPr/>
          <p:nvPr/>
        </p:nvSpPr>
        <p:spPr>
          <a:xfrm>
            <a:off x="5176838" y="3690937"/>
            <a:ext cx="3805237" cy="9525"/>
          </a:xfrm>
          <a:prstGeom prst="rect">
            <a:avLst/>
          </a:prstGeom>
          <a:solidFill>
            <a:srgbClr val="FCEEE2">
              <a:alpha val="25000"/>
            </a:srgbClr>
          </a:solidFill>
          <a:ln/>
        </p:spPr>
      </p:sp>
      <p:sp>
        <p:nvSpPr>
          <p:cNvPr id="20" name="Text 18"/>
          <p:cNvSpPr/>
          <p:nvPr/>
        </p:nvSpPr>
        <p:spPr>
          <a:xfrm>
            <a:off x="5176838" y="3852862"/>
            <a:ext cx="3919395" cy="409575"/>
          </a:xfrm>
          <a:prstGeom prst="rect">
            <a:avLst/>
          </a:prstGeom>
          <a:noFill/>
          <a:ln/>
        </p:spPr>
        <p:txBody>
          <a:bodyPr wrap="square" lIns="25400" tIns="25400" rIns="25400" bIns="25400" rtlCol="0" anchor="t">
            <a:normAutofit/>
          </a:bodyPr>
          <a:lstStyle/>
          <a:p>
            <a:pPr algn="l" indent="0" marL="0">
              <a:buNone/>
            </a:pPr>
            <a:r>
              <a:rPr lang="en-US" sz="2025" dirty="0">
                <a:solidFill>
                  <a:srgbClr val="FCEEE2"/>
                </a:solidFill>
                <a:latin typeface="Arial" pitchFamily="34" charset="0"/>
                <a:ea typeface="Arial" pitchFamily="34" charset="-122"/>
                <a:cs typeface="Arial" pitchFamily="34" charset="-120"/>
              </a:rPr>
              <a:t>Social isolation</a:t>
            </a:r>
            <a:endParaRPr lang="en-US" sz="2025" dirty="0"/>
          </a:p>
        </p:txBody>
      </p:sp>
      <p:sp>
        <p:nvSpPr>
          <p:cNvPr id="21" name="Shape 19"/>
          <p:cNvSpPr/>
          <p:nvPr/>
        </p:nvSpPr>
        <p:spPr>
          <a:xfrm>
            <a:off x="9305925" y="3690937"/>
            <a:ext cx="3805237" cy="9525"/>
          </a:xfrm>
          <a:prstGeom prst="rect">
            <a:avLst/>
          </a:prstGeom>
          <a:solidFill>
            <a:srgbClr val="FCEEE2">
              <a:alpha val="25000"/>
            </a:srgbClr>
          </a:solidFill>
          <a:ln/>
        </p:spPr>
      </p:sp>
      <p:sp>
        <p:nvSpPr>
          <p:cNvPr id="22" name="Text 20"/>
          <p:cNvSpPr/>
          <p:nvPr/>
        </p:nvSpPr>
        <p:spPr>
          <a:xfrm>
            <a:off x="9305925" y="3852862"/>
            <a:ext cx="3919395" cy="409575"/>
          </a:xfrm>
          <a:prstGeom prst="rect">
            <a:avLst/>
          </a:prstGeom>
          <a:noFill/>
          <a:ln/>
        </p:spPr>
        <p:txBody>
          <a:bodyPr wrap="square" lIns="25400" tIns="25400" rIns="25400" bIns="25400" rtlCol="0" anchor="t">
            <a:normAutofit/>
          </a:bodyPr>
          <a:lstStyle/>
          <a:p>
            <a:pPr algn="l" indent="0" marL="0">
              <a:buNone/>
            </a:pPr>
            <a:r>
              <a:rPr lang="en-US" sz="2025" dirty="0">
                <a:solidFill>
                  <a:srgbClr val="FCEEE2"/>
                </a:solidFill>
                <a:latin typeface="Arial" pitchFamily="34" charset="0"/>
                <a:ea typeface="Arial" pitchFamily="34" charset="-122"/>
                <a:cs typeface="Arial" pitchFamily="34" charset="-120"/>
              </a:rPr>
              <a:t>Inauthentic student work</a:t>
            </a:r>
            <a:endParaRPr lang="en-US" sz="2025" dirty="0"/>
          </a:p>
        </p:txBody>
      </p:sp>
      <p:sp>
        <p:nvSpPr>
          <p:cNvPr id="23" name="Shape 21"/>
          <p:cNvSpPr/>
          <p:nvPr/>
        </p:nvSpPr>
        <p:spPr>
          <a:xfrm>
            <a:off x="13435013" y="3690937"/>
            <a:ext cx="3805237" cy="9525"/>
          </a:xfrm>
          <a:prstGeom prst="rect">
            <a:avLst/>
          </a:prstGeom>
          <a:solidFill>
            <a:srgbClr val="FCEEE2">
              <a:alpha val="25000"/>
            </a:srgbClr>
          </a:solidFill>
          <a:ln/>
        </p:spPr>
      </p:sp>
      <p:sp>
        <p:nvSpPr>
          <p:cNvPr id="24" name="Text 22"/>
          <p:cNvSpPr/>
          <p:nvPr/>
        </p:nvSpPr>
        <p:spPr>
          <a:xfrm>
            <a:off x="13435013" y="3852862"/>
            <a:ext cx="3919395" cy="409575"/>
          </a:xfrm>
          <a:prstGeom prst="rect">
            <a:avLst/>
          </a:prstGeom>
          <a:noFill/>
          <a:ln/>
        </p:spPr>
        <p:txBody>
          <a:bodyPr wrap="square" lIns="25400" tIns="25400" rIns="25400" bIns="25400" rtlCol="0" anchor="t">
            <a:normAutofit/>
          </a:bodyPr>
          <a:lstStyle/>
          <a:p>
            <a:pPr algn="l" indent="0" marL="0">
              <a:buNone/>
            </a:pPr>
            <a:r>
              <a:rPr lang="en-US" sz="2025" dirty="0">
                <a:solidFill>
                  <a:srgbClr val="FCEEE2"/>
                </a:solidFill>
                <a:latin typeface="Arial" pitchFamily="34" charset="0"/>
                <a:ea typeface="Arial" pitchFamily="34" charset="-122"/>
                <a:cs typeface="Arial" pitchFamily="34" charset="-120"/>
              </a:rPr>
              <a:t>A screen-time childhood</a:t>
            </a:r>
            <a:endParaRPr lang="en-US" sz="2025" dirty="0"/>
          </a:p>
        </p:txBody>
      </p:sp>
      <p:sp>
        <p:nvSpPr>
          <p:cNvPr id="25" name="Shape 23"/>
          <p:cNvSpPr/>
          <p:nvPr/>
        </p:nvSpPr>
        <p:spPr>
          <a:xfrm>
            <a:off x="1047750" y="5709345"/>
            <a:ext cx="16192500" cy="1806773"/>
          </a:xfrm>
          <a:prstGeom prst="roundRect">
            <a:avLst>
              <a:gd name="adj" fmla="val 14761"/>
            </a:avLst>
          </a:prstGeom>
          <a:solidFill>
            <a:srgbClr val="F0906B">
              <a:alpha val="14000"/>
            </a:srgbClr>
          </a:solidFill>
          <a:ln w="14288">
            <a:solidFill>
              <a:srgbClr val="F0906B">
                <a:alpha val="50000"/>
              </a:srgbClr>
            </a:solidFill>
            <a:prstDash val="solid"/>
          </a:ln>
        </p:spPr>
      </p:sp>
      <p:sp>
        <p:nvSpPr>
          <p:cNvPr id="26" name="Text 24"/>
          <p:cNvSpPr/>
          <p:nvPr/>
        </p:nvSpPr>
        <p:spPr>
          <a:xfrm>
            <a:off x="1538288" y="6085582"/>
            <a:ext cx="15667768" cy="1092398"/>
          </a:xfrm>
          <a:prstGeom prst="rect">
            <a:avLst/>
          </a:prstGeom>
          <a:noFill/>
          <a:ln/>
        </p:spPr>
        <p:txBody>
          <a:bodyPr wrap="square" lIns="25400" tIns="25400" rIns="25400" bIns="25400" rtlCol="0" anchor="t">
            <a:normAutofit/>
          </a:bodyPr>
          <a:lstStyle/>
          <a:p>
            <a:pPr algn="l" indent="0" marL="0">
              <a:lnSpc>
                <a:spcPct val="117766"/>
              </a:lnSpc>
              <a:buNone/>
            </a:pPr>
            <a:r>
              <a:rPr lang="en-US" sz="3075" dirty="0">
                <a:solidFill>
                  <a:srgbClr val="FCEEE2"/>
                </a:solidFill>
                <a:latin typeface="Arial" pitchFamily="34" charset="0"/>
                <a:ea typeface="Arial" pitchFamily="34" charset="-122"/>
                <a:cs typeface="Arial" pitchFamily="34" charset="-120"/>
              </a:rPr>
              <a:t>The future must not become wealthy children receiving exceptional AI, teachers, and experiences — </a:t>
            </a:r>
            <a:pPr algn="l" indent="0" marL="0">
              <a:lnSpc>
                <a:spcPct val="117766"/>
              </a:lnSpc>
              <a:buNone/>
            </a:pPr>
            <a:r>
              <a:rPr lang="en-US" sz="3075" i="1" dirty="0">
                <a:solidFill>
                  <a:srgbClr val="F2A288"/>
                </a:solidFill>
                <a:latin typeface="Arial" pitchFamily="34" charset="0"/>
                <a:ea typeface="Arial" pitchFamily="34" charset="-122"/>
                <a:cs typeface="Arial" pitchFamily="34" charset="-120"/>
              </a:rPr>
              <a:t>while disadvantaged children receive a surveillance chatbot</a:t>
            </a:r>
            <a:pPr algn="l" indent="0" marL="0">
              <a:lnSpc>
                <a:spcPct val="117766"/>
              </a:lnSpc>
              <a:buNone/>
            </a:pPr>
            <a:r>
              <a:rPr lang="en-US" sz="3075" dirty="0">
                <a:solidFill>
                  <a:srgbClr val="FCEEE2"/>
                </a:solidFill>
                <a:latin typeface="Arial" pitchFamily="34" charset="0"/>
                <a:ea typeface="Arial" pitchFamily="34" charset="-122"/>
                <a:cs typeface="Arial" pitchFamily="34" charset="-120"/>
              </a:rPr>
              <a:t>.</a:t>
            </a:r>
            <a:endParaRPr lang="en-US" sz="3075" dirty="0"/>
          </a:p>
        </p:txBody>
      </p:sp>
      <p:sp>
        <p:nvSpPr>
          <p:cNvPr id="27" name="Shape 25"/>
          <p:cNvSpPr/>
          <p:nvPr/>
        </p:nvSpPr>
        <p:spPr>
          <a:xfrm>
            <a:off x="1047750" y="8963025"/>
            <a:ext cx="16192500" cy="9525"/>
          </a:xfrm>
          <a:prstGeom prst="rect">
            <a:avLst/>
          </a:prstGeom>
          <a:solidFill>
            <a:srgbClr val="FCEEE2">
              <a:alpha val="25000"/>
            </a:srgbClr>
          </a:solidFill>
          <a:ln/>
        </p:spPr>
      </p:sp>
      <p:sp>
        <p:nvSpPr>
          <p:cNvPr id="28" name="Text 26"/>
          <p:cNvSpPr/>
          <p:nvPr/>
        </p:nvSpPr>
        <p:spPr>
          <a:xfrm>
            <a:off x="1047750" y="9239250"/>
            <a:ext cx="16678275" cy="400050"/>
          </a:xfrm>
          <a:prstGeom prst="rect">
            <a:avLst/>
          </a:prstGeom>
          <a:noFill/>
          <a:ln/>
        </p:spPr>
        <p:txBody>
          <a:bodyPr wrap="square" lIns="25400" tIns="25400" rIns="25400" bIns="25400" rtlCol="0" anchor="t">
            <a:normAutofit/>
          </a:bodyPr>
          <a:lstStyle/>
          <a:p>
            <a:pPr algn="l" indent="0" marL="0">
              <a:buNone/>
            </a:pPr>
            <a:r>
              <a:rPr lang="en-US" sz="1950" spc="273" kern="0" dirty="0">
                <a:solidFill>
                  <a:srgbClr val="F2A288"/>
                </a:solidFill>
                <a:latin typeface="Arial" pitchFamily="34" charset="0"/>
                <a:ea typeface="Arial" pitchFamily="34" charset="-122"/>
                <a:cs typeface="Arial" pitchFamily="34" charset="-120"/>
              </a:rPr>
              <a:t>HUMAN-RICH · PRIVACY-PROTECTING · EQUITABLE — BY DESIGN, NOT BY AFTERTHOUGHT</a:t>
            </a:r>
            <a:endParaRPr lang="en-US" sz="19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17</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6995428"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17 — THE ROADMAP</a:t>
            </a:r>
            <a:endParaRPr lang="en-US" sz="1875" dirty="0"/>
          </a:p>
        </p:txBody>
      </p:sp>
      <p:sp>
        <p:nvSpPr>
          <p:cNvPr id="7" name="Text 5"/>
          <p:cNvSpPr/>
          <p:nvPr/>
        </p:nvSpPr>
        <p:spPr>
          <a:xfrm>
            <a:off x="1047750" y="1414463"/>
            <a:ext cx="17811750" cy="818183"/>
          </a:xfrm>
          <a:prstGeom prst="rect">
            <a:avLst/>
          </a:prstGeom>
          <a:noFill/>
          <a:ln/>
        </p:spPr>
        <p:txBody>
          <a:bodyPr wrap="square" lIns="25400" tIns="25400" rIns="25400" bIns="25400" rtlCol="0" anchor="t">
            <a:normAutofit/>
          </a:bodyPr>
          <a:lstStyle/>
          <a:p>
            <a:pPr algn="l" indent="0" marL="0">
              <a:lnSpc>
                <a:spcPct val="91508"/>
              </a:lnSpc>
              <a:buNone/>
            </a:pPr>
            <a:r>
              <a:rPr lang="en-US" sz="5850" dirty="0">
                <a:solidFill>
                  <a:srgbClr val="42302E"/>
                </a:solidFill>
                <a:latin typeface="Arial" pitchFamily="34" charset="0"/>
                <a:ea typeface="Arial" pitchFamily="34" charset="-122"/>
                <a:cs typeface="Arial" pitchFamily="34" charset="-120"/>
              </a:rPr>
              <a:t>The road to 2040 starts now</a:t>
            </a:r>
            <a:pPr algn="l" indent="0" marL="0">
              <a:lnSpc>
                <a:spcPct val="91508"/>
              </a:lnSpc>
              <a:buNone/>
            </a:pPr>
            <a:r>
              <a:rPr lang="en-US" sz="5850" dirty="0">
                <a:solidFill>
                  <a:srgbClr val="D2543F"/>
                </a:solidFill>
                <a:latin typeface="Arial" pitchFamily="34" charset="0"/>
                <a:ea typeface="Arial" pitchFamily="34" charset="-122"/>
                <a:cs typeface="Arial" pitchFamily="34" charset="-120"/>
              </a:rPr>
              <a:t>.</a:t>
            </a:r>
            <a:endParaRPr lang="en-US" sz="5850" dirty="0"/>
          </a:p>
        </p:txBody>
      </p:sp>
      <p:sp>
        <p:nvSpPr>
          <p:cNvPr id="8" name="Shape 6"/>
          <p:cNvSpPr/>
          <p:nvPr/>
        </p:nvSpPr>
        <p:spPr>
          <a:xfrm>
            <a:off x="1047750" y="2575545"/>
            <a:ext cx="5206975" cy="5577855"/>
          </a:xfrm>
          <a:prstGeom prst="roundRect">
            <a:avLst>
              <a:gd name="adj" fmla="val 5122"/>
            </a:avLst>
          </a:prstGeom>
          <a:solidFill>
            <a:srgbClr val="FFFFFF">
              <a:alpha val="70000"/>
            </a:srgbClr>
          </a:solidFill>
          <a:ln w="14288">
            <a:solidFill>
              <a:srgbClr val="D2543F">
                <a:alpha val="35000"/>
              </a:srgbClr>
            </a:solidFill>
            <a:prstDash val="solid"/>
          </a:ln>
        </p:spPr>
      </p:sp>
      <p:sp>
        <p:nvSpPr>
          <p:cNvPr id="9" name="Shape 7"/>
          <p:cNvSpPr/>
          <p:nvPr/>
        </p:nvSpPr>
        <p:spPr>
          <a:xfrm>
            <a:off x="1423988" y="3385170"/>
            <a:ext cx="4454500" cy="9525"/>
          </a:xfrm>
          <a:prstGeom prst="rect">
            <a:avLst/>
          </a:prstGeom>
          <a:solidFill>
            <a:srgbClr val="46302E">
              <a:alpha val="14000"/>
            </a:srgbClr>
          </a:solidFill>
          <a:ln/>
        </p:spPr>
      </p:sp>
      <p:sp>
        <p:nvSpPr>
          <p:cNvPr id="10" name="Text 8"/>
          <p:cNvSpPr/>
          <p:nvPr/>
        </p:nvSpPr>
        <p:spPr>
          <a:xfrm>
            <a:off x="1423988" y="2913683"/>
            <a:ext cx="4588135" cy="357187"/>
          </a:xfrm>
          <a:prstGeom prst="rect">
            <a:avLst/>
          </a:prstGeom>
          <a:noFill/>
          <a:ln/>
        </p:spPr>
        <p:txBody>
          <a:bodyPr wrap="square" lIns="25400" tIns="25400" rIns="25400" bIns="25400" rtlCol="0" anchor="t">
            <a:normAutofit/>
          </a:bodyPr>
          <a:lstStyle/>
          <a:p>
            <a:pPr algn="l" indent="0" marL="0">
              <a:buNone/>
            </a:pPr>
            <a:r>
              <a:rPr lang="en-US" sz="2175" b="1" spc="305" kern="0" dirty="0">
                <a:solidFill>
                  <a:srgbClr val="C04B36"/>
                </a:solidFill>
                <a:latin typeface="Arial" pitchFamily="34" charset="0"/>
                <a:ea typeface="Arial" pitchFamily="34" charset="-122"/>
                <a:cs typeface="Arial" pitchFamily="34" charset="-120"/>
              </a:rPr>
              <a:t>2027–2029</a:t>
            </a:r>
            <a:endParaRPr lang="en-US" sz="2175" dirty="0"/>
          </a:p>
        </p:txBody>
      </p:sp>
      <p:sp>
        <p:nvSpPr>
          <p:cNvPr id="11" name="Text 9"/>
          <p:cNvSpPr/>
          <p:nvPr/>
        </p:nvSpPr>
        <p:spPr>
          <a:xfrm>
            <a:off x="1423988" y="3566145"/>
            <a:ext cx="4899950"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42302E"/>
                </a:solidFill>
                <a:latin typeface="Arial" pitchFamily="34" charset="0"/>
                <a:ea typeface="Arial" pitchFamily="34" charset="-122"/>
                <a:cs typeface="Arial" pitchFamily="34" charset="-120"/>
              </a:rPr>
              <a:t>Train &amp; support teachers</a:t>
            </a:r>
            <a:endParaRPr lang="en-US" sz="1950" dirty="0"/>
          </a:p>
        </p:txBody>
      </p:sp>
      <p:sp>
        <p:nvSpPr>
          <p:cNvPr id="12" name="Text 10"/>
          <p:cNvSpPr/>
          <p:nvPr/>
        </p:nvSpPr>
        <p:spPr>
          <a:xfrm>
            <a:off x="1423988" y="4071863"/>
            <a:ext cx="4899950"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42302E"/>
                </a:solidFill>
                <a:latin typeface="Arial" pitchFamily="34" charset="0"/>
                <a:ea typeface="Arial" pitchFamily="34" charset="-122"/>
                <a:cs typeface="Arial" pitchFamily="34" charset="-120"/>
              </a:rPr>
              <a:t>Age-appropriate AI literacy</a:t>
            </a:r>
            <a:endParaRPr lang="en-US" sz="1950" dirty="0"/>
          </a:p>
        </p:txBody>
      </p:sp>
      <p:sp>
        <p:nvSpPr>
          <p:cNvPr id="13" name="Text 11"/>
          <p:cNvSpPr/>
          <p:nvPr/>
        </p:nvSpPr>
        <p:spPr>
          <a:xfrm>
            <a:off x="1423988" y="4577581"/>
            <a:ext cx="4899950"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42302E"/>
                </a:solidFill>
                <a:latin typeface="Arial" pitchFamily="34" charset="0"/>
                <a:ea typeface="Arial" pitchFamily="34" charset="-122"/>
                <a:cs typeface="Arial" pitchFamily="34" charset="-120"/>
              </a:rPr>
              <a:t>Pilot guarded, curriculum-aligned tutors</a:t>
            </a:r>
            <a:endParaRPr lang="en-US" sz="1950" dirty="0"/>
          </a:p>
        </p:txBody>
      </p:sp>
      <p:sp>
        <p:nvSpPr>
          <p:cNvPr id="14" name="Text 12"/>
          <p:cNvSpPr/>
          <p:nvPr/>
        </p:nvSpPr>
        <p:spPr>
          <a:xfrm>
            <a:off x="1423988" y="5083299"/>
            <a:ext cx="4899950"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42302E"/>
                </a:solidFill>
                <a:latin typeface="Arial" pitchFamily="34" charset="0"/>
                <a:ea typeface="Arial" pitchFamily="34" charset="-122"/>
                <a:cs typeface="Arial" pitchFamily="34" charset="-120"/>
              </a:rPr>
              <a:t>Protect AI-free foundational practice</a:t>
            </a:r>
            <a:endParaRPr lang="en-US" sz="1950" dirty="0"/>
          </a:p>
        </p:txBody>
      </p:sp>
      <p:sp>
        <p:nvSpPr>
          <p:cNvPr id="15" name="Text 13"/>
          <p:cNvSpPr/>
          <p:nvPr/>
        </p:nvSpPr>
        <p:spPr>
          <a:xfrm>
            <a:off x="1423988" y="5589017"/>
            <a:ext cx="4899950"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42302E"/>
                </a:solidFill>
                <a:latin typeface="Arial" pitchFamily="34" charset="0"/>
                <a:ea typeface="Arial" pitchFamily="34" charset="-122"/>
                <a:cs typeface="Arial" pitchFamily="34" charset="-120"/>
              </a:rPr>
              <a:t>Start assessment experiments</a:t>
            </a:r>
            <a:endParaRPr lang="en-US" sz="1950" dirty="0"/>
          </a:p>
        </p:txBody>
      </p:sp>
      <p:sp>
        <p:nvSpPr>
          <p:cNvPr id="16" name="Text 14"/>
          <p:cNvSpPr/>
          <p:nvPr/>
        </p:nvSpPr>
        <p:spPr>
          <a:xfrm>
            <a:off x="1423988" y="6094735"/>
            <a:ext cx="4899950"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42302E"/>
                </a:solidFill>
                <a:latin typeface="Arial" pitchFamily="34" charset="0"/>
                <a:ea typeface="Arial" pitchFamily="34" charset="-122"/>
                <a:cs typeface="Arial" pitchFamily="34" charset="-120"/>
              </a:rPr>
              <a:t>Set student data &amp; privacy rules</a:t>
            </a:r>
            <a:endParaRPr lang="en-US" sz="1950" dirty="0"/>
          </a:p>
        </p:txBody>
      </p:sp>
      <p:sp>
        <p:nvSpPr>
          <p:cNvPr id="17" name="Shape 15"/>
          <p:cNvSpPr/>
          <p:nvPr/>
        </p:nvSpPr>
        <p:spPr>
          <a:xfrm>
            <a:off x="6540475" y="2575545"/>
            <a:ext cx="5206975" cy="5577855"/>
          </a:xfrm>
          <a:prstGeom prst="roundRect">
            <a:avLst>
              <a:gd name="adj" fmla="val 5122"/>
            </a:avLst>
          </a:prstGeom>
          <a:solidFill>
            <a:srgbClr val="FFFFFF">
              <a:alpha val="50000"/>
            </a:srgbClr>
          </a:solidFill>
          <a:ln/>
        </p:spPr>
      </p:sp>
      <p:sp>
        <p:nvSpPr>
          <p:cNvPr id="18" name="Shape 16"/>
          <p:cNvSpPr/>
          <p:nvPr/>
        </p:nvSpPr>
        <p:spPr>
          <a:xfrm>
            <a:off x="6902425" y="3370883"/>
            <a:ext cx="4483075" cy="9525"/>
          </a:xfrm>
          <a:prstGeom prst="rect">
            <a:avLst/>
          </a:prstGeom>
          <a:solidFill>
            <a:srgbClr val="46302E">
              <a:alpha val="14000"/>
            </a:srgbClr>
          </a:solidFill>
          <a:ln/>
        </p:spPr>
      </p:sp>
      <p:sp>
        <p:nvSpPr>
          <p:cNvPr id="19" name="Text 17"/>
          <p:cNvSpPr/>
          <p:nvPr/>
        </p:nvSpPr>
        <p:spPr>
          <a:xfrm>
            <a:off x="6902425" y="2899395"/>
            <a:ext cx="4617567" cy="357187"/>
          </a:xfrm>
          <a:prstGeom prst="rect">
            <a:avLst/>
          </a:prstGeom>
          <a:noFill/>
          <a:ln/>
        </p:spPr>
        <p:txBody>
          <a:bodyPr wrap="square" lIns="25400" tIns="25400" rIns="25400" bIns="25400" rtlCol="0" anchor="t">
            <a:normAutofit/>
          </a:bodyPr>
          <a:lstStyle/>
          <a:p>
            <a:pPr algn="l" indent="0" marL="0">
              <a:buNone/>
            </a:pPr>
            <a:r>
              <a:rPr lang="en-US" sz="2175" b="1" spc="305" kern="0" dirty="0">
                <a:solidFill>
                  <a:srgbClr val="42302E"/>
                </a:solidFill>
                <a:latin typeface="Arial" pitchFamily="34" charset="0"/>
                <a:ea typeface="Arial" pitchFamily="34" charset="-122"/>
                <a:cs typeface="Arial" pitchFamily="34" charset="-120"/>
              </a:rPr>
              <a:t>2030–2034</a:t>
            </a:r>
            <a:endParaRPr lang="en-US" sz="2175" dirty="0"/>
          </a:p>
        </p:txBody>
      </p:sp>
      <p:sp>
        <p:nvSpPr>
          <p:cNvPr id="20" name="Text 18"/>
          <p:cNvSpPr/>
          <p:nvPr/>
        </p:nvSpPr>
        <p:spPr>
          <a:xfrm>
            <a:off x="6902425" y="3551858"/>
            <a:ext cx="4931383"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8C6A61"/>
                </a:solidFill>
                <a:latin typeface="Arial" pitchFamily="34" charset="0"/>
                <a:ea typeface="Arial" pitchFamily="34" charset="-122"/>
                <a:cs typeface="Arial" pitchFamily="34" charset="-120"/>
              </a:rPr>
              <a:t>Protected mastery blocks</a:t>
            </a:r>
            <a:endParaRPr lang="en-US" sz="1950" dirty="0"/>
          </a:p>
        </p:txBody>
      </p:sp>
      <p:sp>
        <p:nvSpPr>
          <p:cNvPr id="21" name="Text 19"/>
          <p:cNvSpPr/>
          <p:nvPr/>
        </p:nvSpPr>
        <p:spPr>
          <a:xfrm>
            <a:off x="6902425" y="4057576"/>
            <a:ext cx="4931383"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8C6A61"/>
                </a:solidFill>
                <a:latin typeface="Arial" pitchFamily="34" charset="0"/>
                <a:ea typeface="Arial" pitchFamily="34" charset="-122"/>
                <a:cs typeface="Arial" pitchFamily="34" charset="-120"/>
              </a:rPr>
              <a:t>Studio blocks &amp; apprenticeships</a:t>
            </a:r>
            <a:endParaRPr lang="en-US" sz="1950" dirty="0"/>
          </a:p>
        </p:txBody>
      </p:sp>
      <p:sp>
        <p:nvSpPr>
          <p:cNvPr id="22" name="Text 20"/>
          <p:cNvSpPr/>
          <p:nvPr/>
        </p:nvSpPr>
        <p:spPr>
          <a:xfrm>
            <a:off x="6902425" y="4563294"/>
            <a:ext cx="4931383"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8C6A61"/>
                </a:solidFill>
                <a:latin typeface="Arial" pitchFamily="34" charset="0"/>
                <a:ea typeface="Arial" pitchFamily="34" charset="-122"/>
                <a:cs typeface="Arial" pitchFamily="34" charset="-120"/>
              </a:rPr>
              <a:t>Community projects at scale</a:t>
            </a:r>
            <a:endParaRPr lang="en-US" sz="1950" dirty="0"/>
          </a:p>
        </p:txBody>
      </p:sp>
      <p:sp>
        <p:nvSpPr>
          <p:cNvPr id="23" name="Text 21"/>
          <p:cNvSpPr/>
          <p:nvPr/>
        </p:nvSpPr>
        <p:spPr>
          <a:xfrm>
            <a:off x="6902425" y="5069012"/>
            <a:ext cx="4617567" cy="706636"/>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8C6A61"/>
                </a:solidFill>
                <a:latin typeface="Arial" pitchFamily="34" charset="0"/>
                <a:ea typeface="Arial" pitchFamily="34" charset="-122"/>
                <a:cs typeface="Arial" pitchFamily="34" charset="-120"/>
              </a:rPr>
              <a:t>Separate unaided vs AI-amplified assessment</a:t>
            </a:r>
            <a:endParaRPr lang="en-US" sz="1950" dirty="0"/>
          </a:p>
        </p:txBody>
      </p:sp>
      <p:sp>
        <p:nvSpPr>
          <p:cNvPr id="24" name="Text 22"/>
          <p:cNvSpPr/>
          <p:nvPr/>
        </p:nvSpPr>
        <p:spPr>
          <a:xfrm>
            <a:off x="6902425" y="5908997"/>
            <a:ext cx="4931383"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8C6A61"/>
                </a:solidFill>
                <a:latin typeface="Arial" pitchFamily="34" charset="0"/>
                <a:ea typeface="Arial" pitchFamily="34" charset="-122"/>
                <a:cs typeface="Arial" pitchFamily="34" charset="-120"/>
              </a:rPr>
              <a:t>Redesign teacher roles &amp; schedules</a:t>
            </a:r>
            <a:endParaRPr lang="en-US" sz="1950" dirty="0"/>
          </a:p>
        </p:txBody>
      </p:sp>
      <p:sp>
        <p:nvSpPr>
          <p:cNvPr id="25" name="Shape 23"/>
          <p:cNvSpPr/>
          <p:nvPr/>
        </p:nvSpPr>
        <p:spPr>
          <a:xfrm>
            <a:off x="12033200" y="2575545"/>
            <a:ext cx="5207050" cy="5577855"/>
          </a:xfrm>
          <a:prstGeom prst="roundRect">
            <a:avLst>
              <a:gd name="adj" fmla="val 5122"/>
            </a:avLst>
          </a:prstGeom>
          <a:solidFill>
            <a:srgbClr val="FFFFFF">
              <a:alpha val="50000"/>
            </a:srgbClr>
          </a:solidFill>
          <a:ln/>
        </p:spPr>
      </p:sp>
      <p:sp>
        <p:nvSpPr>
          <p:cNvPr id="26" name="Shape 24"/>
          <p:cNvSpPr/>
          <p:nvPr/>
        </p:nvSpPr>
        <p:spPr>
          <a:xfrm>
            <a:off x="12395150" y="3370883"/>
            <a:ext cx="4483150" cy="9525"/>
          </a:xfrm>
          <a:prstGeom prst="rect">
            <a:avLst/>
          </a:prstGeom>
          <a:solidFill>
            <a:srgbClr val="46302E">
              <a:alpha val="14000"/>
            </a:srgbClr>
          </a:solidFill>
          <a:ln/>
        </p:spPr>
      </p:sp>
      <p:sp>
        <p:nvSpPr>
          <p:cNvPr id="27" name="Text 25"/>
          <p:cNvSpPr/>
          <p:nvPr/>
        </p:nvSpPr>
        <p:spPr>
          <a:xfrm>
            <a:off x="12395150" y="2899395"/>
            <a:ext cx="4617644" cy="357187"/>
          </a:xfrm>
          <a:prstGeom prst="rect">
            <a:avLst/>
          </a:prstGeom>
          <a:noFill/>
          <a:ln/>
        </p:spPr>
        <p:txBody>
          <a:bodyPr wrap="square" lIns="25400" tIns="25400" rIns="25400" bIns="25400" rtlCol="0" anchor="t">
            <a:normAutofit/>
          </a:bodyPr>
          <a:lstStyle/>
          <a:p>
            <a:pPr algn="l" indent="0" marL="0">
              <a:buNone/>
            </a:pPr>
            <a:r>
              <a:rPr lang="en-US" sz="2175" b="1" spc="305" kern="0" dirty="0">
                <a:solidFill>
                  <a:srgbClr val="42302E"/>
                </a:solidFill>
                <a:latin typeface="Arial" pitchFamily="34" charset="0"/>
                <a:ea typeface="Arial" pitchFamily="34" charset="-122"/>
                <a:cs typeface="Arial" pitchFamily="34" charset="-120"/>
              </a:rPr>
              <a:t>2035–2040</a:t>
            </a:r>
            <a:endParaRPr lang="en-US" sz="2175" dirty="0"/>
          </a:p>
        </p:txBody>
      </p:sp>
      <p:sp>
        <p:nvSpPr>
          <p:cNvPr id="28" name="Text 26"/>
          <p:cNvSpPr/>
          <p:nvPr/>
        </p:nvSpPr>
        <p:spPr>
          <a:xfrm>
            <a:off x="12395150" y="3551858"/>
            <a:ext cx="4931465"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8C6A61"/>
                </a:solidFill>
                <a:latin typeface="Arial" pitchFamily="34" charset="0"/>
                <a:ea typeface="Arial" pitchFamily="34" charset="-122"/>
                <a:cs typeface="Arial" pitchFamily="34" charset="-120"/>
              </a:rPr>
              <a:t>Portable mastery &amp; project records</a:t>
            </a:r>
            <a:endParaRPr lang="en-US" sz="1950" dirty="0"/>
          </a:p>
        </p:txBody>
      </p:sp>
      <p:sp>
        <p:nvSpPr>
          <p:cNvPr id="29" name="Text 27"/>
          <p:cNvSpPr/>
          <p:nvPr/>
        </p:nvSpPr>
        <p:spPr>
          <a:xfrm>
            <a:off x="12395150" y="4057576"/>
            <a:ext cx="4931465"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8C6A61"/>
                </a:solidFill>
                <a:latin typeface="Arial" pitchFamily="34" charset="0"/>
                <a:ea typeface="Arial" pitchFamily="34" charset="-122"/>
                <a:cs typeface="Arial" pitchFamily="34" charset="-120"/>
              </a:rPr>
              <a:t>Flexible age grouping</a:t>
            </a:r>
            <a:endParaRPr lang="en-US" sz="1950" dirty="0"/>
          </a:p>
        </p:txBody>
      </p:sp>
      <p:sp>
        <p:nvSpPr>
          <p:cNvPr id="30" name="Text 28"/>
          <p:cNvSpPr/>
          <p:nvPr/>
        </p:nvSpPr>
        <p:spPr>
          <a:xfrm>
            <a:off x="12395150" y="4563294"/>
            <a:ext cx="4931465" cy="372368"/>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8C6A61"/>
                </a:solidFill>
                <a:latin typeface="Arial" pitchFamily="34" charset="0"/>
                <a:ea typeface="Arial" pitchFamily="34" charset="-122"/>
                <a:cs typeface="Arial" pitchFamily="34" charset="-120"/>
              </a:rPr>
              <a:t>Schools ↔ employers &amp; civic institutions</a:t>
            </a:r>
            <a:endParaRPr lang="en-US" sz="1950" dirty="0"/>
          </a:p>
        </p:txBody>
      </p:sp>
      <p:sp>
        <p:nvSpPr>
          <p:cNvPr id="31" name="Text 29"/>
          <p:cNvSpPr/>
          <p:nvPr/>
        </p:nvSpPr>
        <p:spPr>
          <a:xfrm>
            <a:off x="12395150" y="5069012"/>
            <a:ext cx="4617644" cy="706636"/>
          </a:xfrm>
          <a:prstGeom prst="rect">
            <a:avLst/>
          </a:prstGeom>
          <a:noFill/>
          <a:ln/>
        </p:spPr>
        <p:txBody>
          <a:bodyPr wrap="square" lIns="25400" tIns="25400" rIns="25400" bIns="25400" rtlCol="0" anchor="t">
            <a:normAutofit/>
          </a:bodyPr>
          <a:lstStyle/>
          <a:p>
            <a:pPr algn="l" indent="0" marL="0">
              <a:lnSpc>
                <a:spcPct val="117000"/>
              </a:lnSpc>
              <a:buNone/>
            </a:pPr>
            <a:r>
              <a:rPr lang="en-US" sz="1950" dirty="0">
                <a:solidFill>
                  <a:srgbClr val="8C6A61"/>
                </a:solidFill>
                <a:latin typeface="Arial" pitchFamily="34" charset="0"/>
                <a:ea typeface="Arial" pitchFamily="34" charset="-122"/>
                <a:cs typeface="Arial" pitchFamily="34" charset="-120"/>
              </a:rPr>
              <a:t>Orchestration + public defense as graduation norms</a:t>
            </a:r>
            <a:endParaRPr lang="en-US" sz="1950" dirty="0"/>
          </a:p>
        </p:txBody>
      </p:sp>
      <p:sp>
        <p:nvSpPr>
          <p:cNvPr id="32" name="Shape 30"/>
          <p:cNvSpPr/>
          <p:nvPr/>
        </p:nvSpPr>
        <p:spPr>
          <a:xfrm>
            <a:off x="1047750" y="8496300"/>
            <a:ext cx="16192500" cy="9525"/>
          </a:xfrm>
          <a:prstGeom prst="rect">
            <a:avLst/>
          </a:prstGeom>
          <a:solidFill>
            <a:srgbClr val="46302E">
              <a:alpha val="15000"/>
            </a:srgbClr>
          </a:solidFill>
          <a:ln/>
        </p:spPr>
      </p:sp>
      <p:sp>
        <p:nvSpPr>
          <p:cNvPr id="33" name="Text 31"/>
          <p:cNvSpPr/>
          <p:nvPr/>
        </p:nvSpPr>
        <p:spPr>
          <a:xfrm>
            <a:off x="1047750" y="8772525"/>
            <a:ext cx="16678275" cy="866775"/>
          </a:xfrm>
          <a:prstGeom prst="rect">
            <a:avLst/>
          </a:prstGeom>
          <a:noFill/>
          <a:ln/>
        </p:spPr>
        <p:txBody>
          <a:bodyPr wrap="square" lIns="25400" tIns="25400" rIns="25400" bIns="25400" rtlCol="0" anchor="t">
            <a:normAutofit/>
          </a:bodyPr>
          <a:lstStyle/>
          <a:p>
            <a:pPr algn="l" indent="0" marL="0">
              <a:lnSpc>
                <a:spcPct val="129851"/>
              </a:lnSpc>
              <a:buNone/>
            </a:pPr>
            <a:r>
              <a:rPr lang="en-US" sz="2175" dirty="0">
                <a:solidFill>
                  <a:srgbClr val="8C6A61"/>
                </a:solidFill>
                <a:latin typeface="Arial" pitchFamily="34" charset="0"/>
                <a:ea typeface="Arial" pitchFamily="34" charset="-122"/>
                <a:cs typeface="Arial" pitchFamily="34" charset="-120"/>
              </a:rPr>
              <a:t>Begin where the leverage is: let AI absorb selected practice, variation, and first-pass feedback — and give the reclaimed hours to explanation, dialogue, critique, mentorship, and culture.</a:t>
            </a:r>
            <a:endParaRPr lang="en-US" sz="2175"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4A2F38">
                  <a:alpha val="100000"/>
                </a:srgbClr>
              </a:gs>
              <a:gs pos="55000">
                <a:srgbClr val="6A4249">
                  <a:alpha val="100000"/>
                </a:srgbClr>
              </a:gs>
              <a:gs pos="100000">
                <a:srgbClr val="805350">
                  <a:alpha val="100000"/>
                </a:srgbClr>
              </a:gs>
            </a:gsLst>
            <a:lin ang="4200000" scaled="0"/>
          </a:gradFill>
          <a:ln/>
        </p:spPr>
      </p:sp>
      <p:sp>
        <p:nvSpPr>
          <p:cNvPr id="3" name="Shape 1"/>
          <p:cNvSpPr/>
          <p:nvPr/>
        </p:nvSpPr>
        <p:spPr>
          <a:xfrm>
            <a:off x="14287500" y="990600"/>
            <a:ext cx="2857500" cy="19050"/>
          </a:xfrm>
          <a:prstGeom prst="roundRect">
            <a:avLst>
              <a:gd name="adj" fmla="val 50000"/>
            </a:avLst>
          </a:prstGeom>
          <a:solidFill>
            <a:srgbClr val="FCEEE2">
              <a:alpha val="30000"/>
            </a:srgbClr>
          </a:solidFill>
          <a:ln/>
        </p:spPr>
      </p:sp>
      <p:sp>
        <p:nvSpPr>
          <p:cNvPr id="4" name="Shape 2"/>
          <p:cNvSpPr/>
          <p:nvPr/>
        </p:nvSpPr>
        <p:spPr>
          <a:xfrm>
            <a:off x="17068800" y="9239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5" name="Shape 3"/>
          <p:cNvSpPr/>
          <p:nvPr/>
        </p:nvSpPr>
        <p:spPr>
          <a:xfrm>
            <a:off x="11049000" y="-2476500"/>
            <a:ext cx="9334500" cy="9334500"/>
          </a:xfrm>
          <a:prstGeom prst="ellipse">
            <a:avLst/>
          </a:prstGeom>
          <a:gradFill rotWithShape="1">
            <a:gsLst>
              <a:gs pos="0">
                <a:srgbClr val="F0906B">
                  <a:alpha val="42000"/>
                </a:srgbClr>
              </a:gs>
              <a:gs pos="65000">
                <a:srgbClr val="F0906B">
                  <a:alpha val="0"/>
                </a:srgbClr>
              </a:gs>
            </a:gsLst>
            <a:path path="circle">
              <a:fillToRect l="50000" t="50000" r="50000" b="50000"/>
            </a:path>
          </a:gradFill>
          <a:ln/>
        </p:spPr>
      </p:sp>
      <p:sp>
        <p:nvSpPr>
          <p:cNvPr id="6" name="Text 4"/>
          <p:cNvSpPr/>
          <p:nvPr/>
        </p:nvSpPr>
        <p:spPr>
          <a:xfrm>
            <a:off x="1143000" y="914400"/>
            <a:ext cx="335059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F2A288"/>
                </a:solidFill>
                <a:latin typeface="Arial" pitchFamily="34" charset="0"/>
                <a:ea typeface="Arial" pitchFamily="34" charset="-122"/>
                <a:cs typeface="Arial" pitchFamily="34" charset="-120"/>
              </a:rPr>
              <a:t>MAYA · JUNE 2040</a:t>
            </a:r>
            <a:endParaRPr lang="en-US" sz="1875" dirty="0"/>
          </a:p>
        </p:txBody>
      </p:sp>
      <p:sp>
        <p:nvSpPr>
          <p:cNvPr id="7" name="Text 5"/>
          <p:cNvSpPr/>
          <p:nvPr/>
        </p:nvSpPr>
        <p:spPr>
          <a:xfrm>
            <a:off x="1143000" y="3194447"/>
            <a:ext cx="15500985" cy="1502569"/>
          </a:xfrm>
          <a:prstGeom prst="rect">
            <a:avLst/>
          </a:prstGeom>
          <a:noFill/>
          <a:ln/>
        </p:spPr>
        <p:txBody>
          <a:bodyPr wrap="square" lIns="25400" tIns="25400" rIns="25400" bIns="25400" rtlCol="0" anchor="t">
            <a:normAutofit/>
          </a:bodyPr>
          <a:lstStyle/>
          <a:p>
            <a:pPr algn="l" indent="0" marL="0">
              <a:lnSpc>
                <a:spcPct val="108282"/>
              </a:lnSpc>
              <a:buNone/>
            </a:pPr>
            <a:r>
              <a:rPr lang="en-US" sz="4650" dirty="0">
                <a:solidFill>
                  <a:srgbClr val="FCEEE2"/>
                </a:solidFill>
                <a:latin typeface="Arial" pitchFamily="34" charset="0"/>
                <a:ea typeface="Arial" pitchFamily="34" charset="-122"/>
                <a:cs typeface="Arial" pitchFamily="34" charset="-120"/>
              </a:rPr>
              <a:t>The Class of 2040 must graduate able to think alone, build with others, direct machines — </a:t>
            </a:r>
            <a:pPr algn="l" indent="0" marL="0">
              <a:lnSpc>
                <a:spcPct val="108282"/>
              </a:lnSpc>
              <a:buNone/>
            </a:pPr>
            <a:r>
              <a:rPr lang="en-US" sz="4650" dirty="0">
                <a:solidFill>
                  <a:srgbClr val="F0906B"/>
                </a:solidFill>
                <a:latin typeface="Arial" pitchFamily="34" charset="0"/>
                <a:ea typeface="Arial" pitchFamily="34" charset="-122"/>
                <a:cs typeface="Arial" pitchFamily="34" charset="-120"/>
              </a:rPr>
              <a:t>and own the consequences.</a:t>
            </a:r>
            <a:endParaRPr lang="en-US" sz="4650" dirty="0"/>
          </a:p>
        </p:txBody>
      </p:sp>
      <p:sp>
        <p:nvSpPr>
          <p:cNvPr id="8" name="Text 6"/>
          <p:cNvSpPr/>
          <p:nvPr/>
        </p:nvSpPr>
        <p:spPr>
          <a:xfrm>
            <a:off x="1143000" y="5039916"/>
            <a:ext cx="13244513" cy="1009650"/>
          </a:xfrm>
          <a:prstGeom prst="rect">
            <a:avLst/>
          </a:prstGeom>
          <a:noFill/>
          <a:ln/>
        </p:spPr>
        <p:txBody>
          <a:bodyPr wrap="square" lIns="25400" tIns="25400" rIns="25400" bIns="25400" rtlCol="0" anchor="t">
            <a:normAutofit/>
          </a:bodyPr>
          <a:lstStyle/>
          <a:p>
            <a:pPr algn="l" indent="0" marL="0">
              <a:lnSpc>
                <a:spcPct val="130769"/>
              </a:lnSpc>
              <a:buNone/>
            </a:pPr>
            <a:r>
              <a:rPr lang="en-US" sz="2550" dirty="0">
                <a:solidFill>
                  <a:srgbClr val="FCEEE2">
                    <a:alpha val="82000"/>
                  </a:srgbClr>
                </a:solidFill>
                <a:latin typeface="Arial" pitchFamily="34" charset="0"/>
                <a:ea typeface="Arial" pitchFamily="34" charset="-122"/>
                <a:cs typeface="Arial" pitchFamily="34" charset="-120"/>
              </a:rPr>
              <a:t>AI may arrive on AI 2040's timetable — or decades later. But the Class of 2040 gets only one childhood.</a:t>
            </a:r>
            <a:endParaRPr lang="en-US" sz="2550" dirty="0"/>
          </a:p>
        </p:txBody>
      </p:sp>
      <p:sp>
        <p:nvSpPr>
          <p:cNvPr id="9" name="Text 7"/>
          <p:cNvSpPr/>
          <p:nvPr/>
        </p:nvSpPr>
        <p:spPr>
          <a:xfrm>
            <a:off x="1143000" y="6392466"/>
            <a:ext cx="14144625" cy="523875"/>
          </a:xfrm>
          <a:prstGeom prst="rect">
            <a:avLst/>
          </a:prstGeom>
          <a:noFill/>
          <a:ln/>
        </p:spPr>
        <p:txBody>
          <a:bodyPr wrap="square" lIns="25400" tIns="25400" rIns="25400" bIns="25400" rtlCol="0" anchor="t">
            <a:normAutofit/>
          </a:bodyPr>
          <a:lstStyle/>
          <a:p>
            <a:pPr algn="l" indent="0" marL="0">
              <a:lnSpc>
                <a:spcPct val="130769"/>
              </a:lnSpc>
              <a:buNone/>
            </a:pPr>
            <a:r>
              <a:rPr lang="en-US" sz="2550" dirty="0">
                <a:solidFill>
                  <a:srgbClr val="FCEEE2">
                    <a:alpha val="82000"/>
                  </a:srgbClr>
                </a:solidFill>
                <a:latin typeface="Arial" pitchFamily="34" charset="0"/>
                <a:ea typeface="Arial" pitchFamily="34" charset="-122"/>
                <a:cs typeface="Arial" pitchFamily="34" charset="-120"/>
              </a:rPr>
              <a:t>We don't need to know the economy of 2040 to know what the Class of 2040 will need.</a:t>
            </a:r>
            <a:endParaRPr lang="en-US" sz="2550" dirty="0"/>
          </a:p>
        </p:txBody>
      </p:sp>
      <p:sp>
        <p:nvSpPr>
          <p:cNvPr id="10" name="Shape 8"/>
          <p:cNvSpPr/>
          <p:nvPr/>
        </p:nvSpPr>
        <p:spPr>
          <a:xfrm>
            <a:off x="1143000" y="8810625"/>
            <a:ext cx="16002000" cy="9525"/>
          </a:xfrm>
          <a:prstGeom prst="rect">
            <a:avLst/>
          </a:prstGeom>
          <a:solidFill>
            <a:srgbClr val="FCEEE2">
              <a:alpha val="25000"/>
            </a:srgbClr>
          </a:solidFill>
          <a:ln/>
        </p:spPr>
      </p:sp>
      <p:sp>
        <p:nvSpPr>
          <p:cNvPr id="11" name="Text 9"/>
          <p:cNvSpPr/>
          <p:nvPr/>
        </p:nvSpPr>
        <p:spPr>
          <a:xfrm>
            <a:off x="1143000" y="9141619"/>
            <a:ext cx="4484616" cy="366713"/>
          </a:xfrm>
          <a:prstGeom prst="rect">
            <a:avLst/>
          </a:prstGeom>
          <a:noFill/>
          <a:ln/>
        </p:spPr>
        <p:txBody>
          <a:bodyPr wrap="square" lIns="25400" tIns="25400" rIns="25400" bIns="25400" rtlCol="0" anchor="t">
            <a:normAutofit/>
          </a:bodyPr>
          <a:lstStyle/>
          <a:p>
            <a:pPr algn="l" indent="0" marL="0">
              <a:buNone/>
            </a:pPr>
            <a:r>
              <a:rPr lang="en-US" sz="1800" spc="216" kern="0" dirty="0">
                <a:solidFill>
                  <a:srgbClr val="FCEEE2">
                    <a:alpha val="65000"/>
                  </a:srgbClr>
                </a:solidFill>
                <a:latin typeface="Arial" pitchFamily="34" charset="0"/>
                <a:ea typeface="Arial" pitchFamily="34" charset="-122"/>
                <a:cs typeface="Arial" pitchFamily="34" charset="-120"/>
              </a:rPr>
              <a:t>EDUCATION 1.0 LEARNED FACTS</a:t>
            </a:r>
            <a:endParaRPr lang="en-US" sz="1800" dirty="0"/>
          </a:p>
        </p:txBody>
      </p:sp>
      <p:sp>
        <p:nvSpPr>
          <p:cNvPr id="12" name="Text 10"/>
          <p:cNvSpPr/>
          <p:nvPr/>
        </p:nvSpPr>
        <p:spPr>
          <a:xfrm>
            <a:off x="5505673" y="9124950"/>
            <a:ext cx="150540" cy="400050"/>
          </a:xfrm>
          <a:prstGeom prst="rect">
            <a:avLst/>
          </a:prstGeom>
          <a:noFill/>
          <a:ln/>
        </p:spPr>
        <p:txBody>
          <a:bodyPr wrap="square" lIns="25400" tIns="25400" rIns="25400" bIns="25400" rtlCol="0" anchor="t">
            <a:normAutofit/>
          </a:bodyPr>
          <a:lstStyle/>
          <a:p>
            <a:pPr algn="l" indent="0" marL="0">
              <a:buNone/>
            </a:pPr>
            <a:r>
              <a:rPr lang="en-US" sz="1950" dirty="0">
                <a:solidFill>
                  <a:srgbClr val="F0906B"/>
                </a:solidFill>
                <a:latin typeface="Arial" pitchFamily="34" charset="0"/>
                <a:ea typeface="Arial" pitchFamily="34" charset="-122"/>
                <a:cs typeface="Arial" pitchFamily="34" charset="-120"/>
              </a:rPr>
              <a:t>·</a:t>
            </a:r>
            <a:endParaRPr lang="en-US" sz="1950" dirty="0"/>
          </a:p>
        </p:txBody>
      </p:sp>
      <p:sp>
        <p:nvSpPr>
          <p:cNvPr id="13" name="Text 11"/>
          <p:cNvSpPr/>
          <p:nvPr/>
        </p:nvSpPr>
        <p:spPr>
          <a:xfrm>
            <a:off x="5865763" y="9141619"/>
            <a:ext cx="2831463" cy="366713"/>
          </a:xfrm>
          <a:prstGeom prst="rect">
            <a:avLst/>
          </a:prstGeom>
          <a:noFill/>
          <a:ln/>
        </p:spPr>
        <p:txBody>
          <a:bodyPr wrap="square" lIns="25400" tIns="25400" rIns="25400" bIns="25400" rtlCol="0" anchor="t">
            <a:normAutofit/>
          </a:bodyPr>
          <a:lstStyle/>
          <a:p>
            <a:pPr algn="l" indent="0" marL="0">
              <a:buNone/>
            </a:pPr>
            <a:r>
              <a:rPr lang="en-US" sz="1800" spc="216" kern="0" dirty="0">
                <a:solidFill>
                  <a:srgbClr val="FCEEE2">
                    <a:alpha val="65000"/>
                  </a:srgbClr>
                </a:solidFill>
                <a:latin typeface="Arial" pitchFamily="34" charset="0"/>
                <a:ea typeface="Arial" pitchFamily="34" charset="-122"/>
                <a:cs typeface="Arial" pitchFamily="34" charset="-120"/>
              </a:rPr>
              <a:t>2.0 LEARNED SKILLS</a:t>
            </a:r>
            <a:endParaRPr lang="en-US" sz="1800" dirty="0"/>
          </a:p>
        </p:txBody>
      </p:sp>
      <p:sp>
        <p:nvSpPr>
          <p:cNvPr id="14" name="Text 12"/>
          <p:cNvSpPr/>
          <p:nvPr/>
        </p:nvSpPr>
        <p:spPr>
          <a:xfrm>
            <a:off x="8725570" y="9124950"/>
            <a:ext cx="150540" cy="400050"/>
          </a:xfrm>
          <a:prstGeom prst="rect">
            <a:avLst/>
          </a:prstGeom>
          <a:noFill/>
          <a:ln/>
        </p:spPr>
        <p:txBody>
          <a:bodyPr wrap="square" lIns="25400" tIns="25400" rIns="25400" bIns="25400" rtlCol="0" anchor="t">
            <a:normAutofit/>
          </a:bodyPr>
          <a:lstStyle/>
          <a:p>
            <a:pPr algn="l" indent="0" marL="0">
              <a:buNone/>
            </a:pPr>
            <a:r>
              <a:rPr lang="en-US" sz="1950" dirty="0">
                <a:solidFill>
                  <a:srgbClr val="F0906B"/>
                </a:solidFill>
                <a:latin typeface="Arial" pitchFamily="34" charset="0"/>
                <a:ea typeface="Arial" pitchFamily="34" charset="-122"/>
                <a:cs typeface="Arial" pitchFamily="34" charset="-120"/>
              </a:rPr>
              <a:t>·</a:t>
            </a:r>
            <a:endParaRPr lang="en-US" sz="1950" dirty="0"/>
          </a:p>
        </p:txBody>
      </p:sp>
      <p:sp>
        <p:nvSpPr>
          <p:cNvPr id="15" name="Text 13"/>
          <p:cNvSpPr/>
          <p:nvPr/>
        </p:nvSpPr>
        <p:spPr>
          <a:xfrm>
            <a:off x="9085659" y="9174956"/>
            <a:ext cx="3465761" cy="300038"/>
          </a:xfrm>
          <a:prstGeom prst="rect">
            <a:avLst/>
          </a:prstGeom>
          <a:noFill/>
          <a:ln/>
        </p:spPr>
        <p:txBody>
          <a:bodyPr wrap="square" lIns="25400" tIns="25400" rIns="25400" bIns="25400" rtlCol="0" anchor="t">
            <a:normAutofit/>
          </a:bodyPr>
          <a:lstStyle/>
          <a:p>
            <a:pPr algn="l" indent="0" marL="0">
              <a:buNone/>
            </a:pPr>
            <a:r>
              <a:rPr lang="en-US" sz="1800" b="1" spc="216" kern="0" dirty="0">
                <a:solidFill>
                  <a:srgbClr val="F2A288"/>
                </a:solidFill>
                <a:latin typeface="Arial" pitchFamily="34" charset="0"/>
                <a:ea typeface="Arial" pitchFamily="34" charset="-122"/>
                <a:cs typeface="Arial" pitchFamily="34" charset="-120"/>
              </a:rPr>
              <a:t>3.0 LEARNS JUDGMENT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02</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4475098"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Shape 4"/>
          <p:cNvSpPr/>
          <p:nvPr/>
        </p:nvSpPr>
        <p:spPr>
          <a:xfrm>
            <a:off x="12573000" y="4953000"/>
            <a:ext cx="7810500" cy="7810500"/>
          </a:xfrm>
          <a:prstGeom prst="ellipse">
            <a:avLst/>
          </a:prstGeom>
          <a:gradFill rotWithShape="1">
            <a:gsLst>
              <a:gs pos="0">
                <a:srgbClr val="F6A896">
                  <a:alpha val="40000"/>
                </a:srgbClr>
              </a:gs>
              <a:gs pos="65000">
                <a:srgbClr val="F6A896">
                  <a:alpha val="0"/>
                </a:srgbClr>
              </a:gs>
            </a:gsLst>
            <a:path path="circle">
              <a:fillToRect l="50000" t="50000" r="50000" b="50000"/>
            </a:path>
          </a:gradFill>
          <a:ln/>
        </p:spPr>
      </p:sp>
      <p:sp>
        <p:nvSpPr>
          <p:cNvPr id="7" name="Text 5"/>
          <p:cNvSpPr/>
          <p:nvPr/>
        </p:nvSpPr>
        <p:spPr>
          <a:xfrm>
            <a:off x="1047750" y="800100"/>
            <a:ext cx="4857385"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02 — MEET MAYA</a:t>
            </a:r>
            <a:endParaRPr lang="en-US" sz="1875" dirty="0"/>
          </a:p>
        </p:txBody>
      </p:sp>
      <p:sp>
        <p:nvSpPr>
          <p:cNvPr id="8" name="Text 6"/>
          <p:cNvSpPr/>
          <p:nvPr/>
        </p:nvSpPr>
        <p:spPr>
          <a:xfrm>
            <a:off x="1047750" y="2728094"/>
            <a:ext cx="8405360" cy="1939975"/>
          </a:xfrm>
          <a:prstGeom prst="rect">
            <a:avLst/>
          </a:prstGeom>
          <a:noFill/>
          <a:ln/>
        </p:spPr>
        <p:txBody>
          <a:bodyPr wrap="square" lIns="25400" tIns="25400" rIns="25400" bIns="25400" rtlCol="0" anchor="t">
            <a:normAutofit/>
          </a:bodyPr>
          <a:lstStyle/>
          <a:p>
            <a:pPr algn="l" indent="0" marL="0">
              <a:lnSpc>
                <a:spcPct val="90353"/>
              </a:lnSpc>
              <a:buNone/>
            </a:pPr>
            <a:r>
              <a:rPr lang="en-US" sz="7200" dirty="0">
                <a:solidFill>
                  <a:srgbClr val="42302E"/>
                </a:solidFill>
                <a:latin typeface="Arial" pitchFamily="34" charset="0"/>
                <a:ea typeface="Arial" pitchFamily="34" charset="-122"/>
                <a:cs typeface="Arial" pitchFamily="34" charset="-120"/>
              </a:rPr>
              <a:t>Meet Maya. She's four </a:t>
            </a:r>
            <a:pPr algn="l" indent="0" marL="0">
              <a:lnSpc>
                <a:spcPct val="90353"/>
              </a:lnSpc>
              <a:buNone/>
            </a:pPr>
            <a:r>
              <a:rPr lang="en-US" sz="7200" dirty="0">
                <a:solidFill>
                  <a:srgbClr val="D2543F"/>
                </a:solidFill>
                <a:latin typeface="Arial" pitchFamily="34" charset="0"/>
                <a:ea typeface="Arial" pitchFamily="34" charset="-122"/>
                <a:cs typeface="Arial" pitchFamily="34" charset="-120"/>
              </a:rPr>
              <a:t>.</a:t>
            </a:r>
            <a:endParaRPr lang="en-US" sz="7200" dirty="0"/>
          </a:p>
        </p:txBody>
      </p:sp>
      <p:sp>
        <p:nvSpPr>
          <p:cNvPr id="9" name="Text 7"/>
          <p:cNvSpPr/>
          <p:nvPr/>
        </p:nvSpPr>
        <p:spPr>
          <a:xfrm>
            <a:off x="1047750" y="4953819"/>
            <a:ext cx="8044815" cy="1409700"/>
          </a:xfrm>
          <a:prstGeom prst="rect">
            <a:avLst/>
          </a:prstGeom>
          <a:noFill/>
          <a:ln/>
        </p:spPr>
        <p:txBody>
          <a:bodyPr wrap="square" lIns="25400" tIns="25400" rIns="25400" bIns="25400" rtlCol="0" anchor="t">
            <a:normAutofit/>
          </a:bodyPr>
          <a:lstStyle/>
          <a:p>
            <a:pPr algn="l" indent="0" marL="0">
              <a:lnSpc>
                <a:spcPct val="129730"/>
              </a:lnSpc>
              <a:buNone/>
            </a:pPr>
            <a:r>
              <a:rPr lang="en-US" sz="2400" dirty="0">
                <a:solidFill>
                  <a:srgbClr val="8C6A61"/>
                </a:solidFill>
                <a:latin typeface="Arial" pitchFamily="34" charset="0"/>
                <a:ea typeface="Arial" pitchFamily="34" charset="-122"/>
                <a:cs typeface="Arial" pitchFamily="34" charset="-120"/>
              </a:rPr>
              <a:t>We can't know what job Maya will have. But we can already see that the world she'll learn, work, and live in is changing.</a:t>
            </a:r>
            <a:endParaRPr lang="en-US" sz="2400" dirty="0"/>
          </a:p>
        </p:txBody>
      </p:sp>
      <p:sp>
        <p:nvSpPr>
          <p:cNvPr id="10" name="Text 8"/>
          <p:cNvSpPr/>
          <p:nvPr/>
        </p:nvSpPr>
        <p:spPr>
          <a:xfrm>
            <a:off x="1047750" y="6649269"/>
            <a:ext cx="8044815" cy="1409700"/>
          </a:xfrm>
          <a:prstGeom prst="rect">
            <a:avLst/>
          </a:prstGeom>
          <a:noFill/>
          <a:ln/>
        </p:spPr>
        <p:txBody>
          <a:bodyPr wrap="square" lIns="25400" tIns="25400" rIns="25400" bIns="25400" rtlCol="0" anchor="t">
            <a:normAutofit/>
          </a:bodyPr>
          <a:lstStyle/>
          <a:p>
            <a:pPr algn="l" indent="0" marL="0">
              <a:lnSpc>
                <a:spcPct val="129730"/>
              </a:lnSpc>
              <a:buNone/>
            </a:pPr>
            <a:r>
              <a:rPr lang="en-US" sz="2400" dirty="0">
                <a:solidFill>
                  <a:srgbClr val="8C6A61"/>
                </a:solidFill>
                <a:latin typeface="Arial" pitchFamily="34" charset="0"/>
                <a:ea typeface="Arial" pitchFamily="34" charset="-122"/>
                <a:cs typeface="Arial" pitchFamily="34" charset="-120"/>
              </a:rPr>
              <a:t>Every decision in this room is about children who already exist — with names, bedtimes, and thirteen school years ahead of them.</a:t>
            </a:r>
            <a:endParaRPr lang="en-US" sz="2400" dirty="0"/>
          </a:p>
        </p:txBody>
      </p:sp>
      <p:sp>
        <p:nvSpPr>
          <p:cNvPr id="11" name="Shape 9"/>
          <p:cNvSpPr/>
          <p:nvPr/>
        </p:nvSpPr>
        <p:spPr>
          <a:xfrm>
            <a:off x="10065544" y="3195638"/>
            <a:ext cx="7174706" cy="4357688"/>
          </a:xfrm>
          <a:prstGeom prst="roundRect">
            <a:avLst>
              <a:gd name="adj" fmla="val 6995"/>
            </a:avLst>
          </a:prstGeom>
          <a:solidFill>
            <a:srgbClr val="FFFFFF">
              <a:alpha val="55000"/>
            </a:srgbClr>
          </a:solidFill>
          <a:ln/>
          <a:effectLst>
            <a:outerShdw sx="100000" sy="100000" kx="0" ky="0" algn="bl" rotWithShape="0" blurRad="476250" dist="171450" dir="5400000">
              <a:srgbClr val="BE645A">
                <a:alpha val="12000"/>
              </a:srgbClr>
            </a:outerShdw>
          </a:effectLst>
        </p:spPr>
      </p:sp>
      <p:sp>
        <p:nvSpPr>
          <p:cNvPr id="12" name="Text 10"/>
          <p:cNvSpPr/>
          <p:nvPr/>
        </p:nvSpPr>
        <p:spPr>
          <a:xfrm>
            <a:off x="12146087" y="3729038"/>
            <a:ext cx="1135707" cy="1943100"/>
          </a:xfrm>
          <a:prstGeom prst="rect">
            <a:avLst/>
          </a:prstGeom>
          <a:noFill/>
          <a:ln/>
        </p:spPr>
        <p:txBody>
          <a:bodyPr wrap="square" lIns="25400" tIns="25400" rIns="25400" bIns="25400" rtlCol="0" anchor="t">
            <a:normAutofit/>
          </a:bodyPr>
          <a:lstStyle/>
          <a:p>
            <a:pPr algn="l" indent="0" marL="0">
              <a:lnSpc>
                <a:spcPct val="86957"/>
              </a:lnSpc>
              <a:buNone/>
            </a:pPr>
            <a:r>
              <a:rPr lang="en-US" sz="15000" dirty="0">
                <a:solidFill>
                  <a:srgbClr val="42302E"/>
                </a:solidFill>
                <a:latin typeface="Arial" pitchFamily="34" charset="0"/>
                <a:ea typeface="Arial" pitchFamily="34" charset="-122"/>
                <a:cs typeface="Arial" pitchFamily="34" charset="-120"/>
              </a:rPr>
              <a:t>4</a:t>
            </a:r>
            <a:endParaRPr lang="en-US" sz="15000" dirty="0"/>
          </a:p>
        </p:txBody>
      </p:sp>
      <p:sp>
        <p:nvSpPr>
          <p:cNvPr id="13" name="Text 11"/>
          <p:cNvSpPr/>
          <p:nvPr/>
        </p:nvSpPr>
        <p:spPr>
          <a:xfrm>
            <a:off x="13396094" y="5072063"/>
            <a:ext cx="1939893" cy="400050"/>
          </a:xfrm>
          <a:prstGeom prst="rect">
            <a:avLst/>
          </a:prstGeom>
          <a:noFill/>
          <a:ln/>
        </p:spPr>
        <p:txBody>
          <a:bodyPr wrap="square" lIns="25400" tIns="25400" rIns="25400" bIns="25400" rtlCol="0" anchor="t">
            <a:normAutofit/>
          </a:bodyPr>
          <a:lstStyle/>
          <a:p>
            <a:pPr algn="l" indent="0" marL="0">
              <a:buNone/>
            </a:pPr>
            <a:r>
              <a:rPr lang="en-US" sz="1950" spc="390" kern="0" dirty="0">
                <a:solidFill>
                  <a:srgbClr val="C04B36"/>
                </a:solidFill>
                <a:latin typeface="Arial" pitchFamily="34" charset="0"/>
                <a:ea typeface="Arial" pitchFamily="34" charset="-122"/>
                <a:cs typeface="Arial" pitchFamily="34" charset="-120"/>
              </a:rPr>
              <a:t>YEARS OLD</a:t>
            </a:r>
            <a:endParaRPr lang="en-US" sz="1950" dirty="0"/>
          </a:p>
        </p:txBody>
      </p:sp>
      <p:sp>
        <p:nvSpPr>
          <p:cNvPr id="14" name="Text 12"/>
          <p:cNvSpPr/>
          <p:nvPr/>
        </p:nvSpPr>
        <p:spPr>
          <a:xfrm>
            <a:off x="11573708" y="5862638"/>
            <a:ext cx="4158378" cy="1195388"/>
          </a:xfrm>
          <a:prstGeom prst="rect">
            <a:avLst/>
          </a:prstGeom>
          <a:noFill/>
          <a:ln/>
        </p:spPr>
        <p:txBody>
          <a:bodyPr wrap="square" lIns="25400" tIns="25400" rIns="25400" bIns="25400" rtlCol="0" anchor="t">
            <a:normAutofit/>
          </a:bodyPr>
          <a:lstStyle/>
          <a:p>
            <a:pPr algn="ctr" indent="0" marL="0">
              <a:lnSpc>
                <a:spcPct val="130645"/>
              </a:lnSpc>
              <a:buNone/>
            </a:pPr>
            <a:r>
              <a:rPr lang="en-US" sz="2025" dirty="0">
                <a:solidFill>
                  <a:srgbClr val="8C6A61"/>
                </a:solidFill>
                <a:latin typeface="Arial" pitchFamily="34" charset="0"/>
                <a:ea typeface="Arial" pitchFamily="34" charset="-122"/>
                <a:cs typeface="Arial" pitchFamily="34" charset="-120"/>
              </a:rPr>
              <a:t>Kindergarten in fall 2027. Diploma in June 2040. She'll walk through this talk with us.</a:t>
            </a:r>
            <a:endParaRPr lang="en-US" sz="202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03</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4643720"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03 — THE FORECAST, HONESTLY</a:t>
            </a:r>
            <a:endParaRPr lang="en-US" sz="1875" dirty="0"/>
          </a:p>
        </p:txBody>
      </p:sp>
      <p:sp>
        <p:nvSpPr>
          <p:cNvPr id="7" name="Text 5"/>
          <p:cNvSpPr/>
          <p:nvPr/>
        </p:nvSpPr>
        <p:spPr>
          <a:xfrm>
            <a:off x="1047750" y="1376363"/>
            <a:ext cx="14716125" cy="1504057"/>
          </a:xfrm>
          <a:prstGeom prst="rect">
            <a:avLst/>
          </a:prstGeom>
          <a:noFill/>
          <a:ln/>
        </p:spPr>
        <p:txBody>
          <a:bodyPr wrap="square" lIns="25400" tIns="25400" rIns="25400" bIns="25400" rtlCol="0" anchor="t">
            <a:normAutofit/>
          </a:bodyPr>
          <a:lstStyle/>
          <a:p>
            <a:pPr algn="l" indent="0" marL="0">
              <a:lnSpc>
                <a:spcPct val="90541"/>
              </a:lnSpc>
              <a:buNone/>
            </a:pPr>
            <a:r>
              <a:rPr lang="en-US" sz="5550" dirty="0">
                <a:solidFill>
                  <a:srgbClr val="42302E"/>
                </a:solidFill>
                <a:latin typeface="Arial" pitchFamily="34" charset="0"/>
                <a:ea typeface="Arial" pitchFamily="34" charset="-122"/>
                <a:cs typeface="Arial" pitchFamily="34" charset="-120"/>
              </a:rPr>
              <a:t>Nobody knows how fast AI will move. So we plan for three futures</a:t>
            </a:r>
            <a:pPr algn="l" indent="0" marL="0">
              <a:lnSpc>
                <a:spcPct val="90541"/>
              </a:lnSpc>
              <a:buNone/>
            </a:pPr>
            <a:r>
              <a:rPr lang="en-US" sz="5550" dirty="0">
                <a:solidFill>
                  <a:srgbClr val="D2543F"/>
                </a:solidFill>
                <a:latin typeface="Arial" pitchFamily="34" charset="0"/>
                <a:ea typeface="Arial" pitchFamily="34" charset="-122"/>
                <a:cs typeface="Arial" pitchFamily="34" charset="-120"/>
              </a:rPr>
              <a:t>.</a:t>
            </a:r>
            <a:endParaRPr lang="en-US" sz="5550" dirty="0"/>
          </a:p>
        </p:txBody>
      </p:sp>
      <p:sp>
        <p:nvSpPr>
          <p:cNvPr id="8" name="Text 6"/>
          <p:cNvSpPr/>
          <p:nvPr/>
        </p:nvSpPr>
        <p:spPr>
          <a:xfrm>
            <a:off x="1047750" y="2956620"/>
            <a:ext cx="17811750" cy="357188"/>
          </a:xfrm>
          <a:prstGeom prst="rect">
            <a:avLst/>
          </a:prstGeom>
          <a:noFill/>
          <a:ln/>
        </p:spPr>
        <p:txBody>
          <a:bodyPr wrap="square" lIns="25400" tIns="25400" rIns="25400" bIns="25400" rtlCol="0" anchor="t">
            <a:normAutofit/>
          </a:bodyPr>
          <a:lstStyle/>
          <a:p>
            <a:pPr algn="l" indent="0" marL="0">
              <a:buNone/>
            </a:pPr>
            <a:r>
              <a:rPr lang="en-US" sz="2175" dirty="0">
                <a:solidFill>
                  <a:srgbClr val="8C6A61"/>
                </a:solidFill>
                <a:latin typeface="Arial" pitchFamily="34" charset="0"/>
                <a:ea typeface="Arial" pitchFamily="34" charset="-122"/>
                <a:cs typeface="Arial" pitchFamily="34" charset="-120"/>
              </a:rPr>
              <a:t>Serious people disagree about the pace. The honest position is a range.</a:t>
            </a:r>
            <a:endParaRPr lang="en-US" sz="2175" dirty="0"/>
          </a:p>
        </p:txBody>
      </p:sp>
      <p:sp>
        <p:nvSpPr>
          <p:cNvPr id="9" name="Shape 7"/>
          <p:cNvSpPr/>
          <p:nvPr/>
        </p:nvSpPr>
        <p:spPr>
          <a:xfrm>
            <a:off x="1047750" y="3789313"/>
            <a:ext cx="16192500" cy="1831479"/>
          </a:xfrm>
          <a:prstGeom prst="roundRect">
            <a:avLst>
              <a:gd name="adj" fmla="val 13522"/>
            </a:avLst>
          </a:prstGeom>
          <a:gradFill rotWithShape="1">
            <a:gsLst>
              <a:gs pos="0">
                <a:srgbClr val="573841">
                  <a:alpha val="100000"/>
                </a:srgbClr>
              </a:gs>
              <a:gs pos="100000">
                <a:srgbClr val="774C4F">
                  <a:alpha val="100000"/>
                </a:srgbClr>
              </a:gs>
            </a:gsLst>
            <a:lin ang="3000000" scaled="0"/>
          </a:gradFill>
          <a:ln/>
          <a:effectLst>
            <a:outerShdw sx="100000" sy="100000" kx="0" ky="0" algn="bl" rotWithShape="0" blurRad="381000" dist="133350" dir="5400000">
              <a:srgbClr val="784141">
                <a:alpha val="25000"/>
              </a:srgbClr>
            </a:outerShdw>
          </a:effectLst>
        </p:spPr>
      </p:sp>
      <p:sp>
        <p:nvSpPr>
          <p:cNvPr id="10" name="Text 8"/>
          <p:cNvSpPr/>
          <p:nvPr/>
        </p:nvSpPr>
        <p:spPr>
          <a:xfrm>
            <a:off x="1466850" y="4036963"/>
            <a:ext cx="3352800" cy="357188"/>
          </a:xfrm>
          <a:prstGeom prst="rect">
            <a:avLst/>
          </a:prstGeom>
          <a:noFill/>
          <a:ln/>
        </p:spPr>
        <p:txBody>
          <a:bodyPr wrap="square" lIns="25400" tIns="25400" rIns="25400" bIns="25400" rtlCol="0" anchor="t">
            <a:normAutofit/>
          </a:bodyPr>
          <a:lstStyle/>
          <a:p>
            <a:pPr algn="l" indent="0" marL="0">
              <a:buNone/>
            </a:pPr>
            <a:r>
              <a:rPr lang="en-US" sz="2175" b="1" spc="435" kern="0" dirty="0">
                <a:solidFill>
                  <a:srgbClr val="F2A288"/>
                </a:solidFill>
                <a:latin typeface="Arial" pitchFamily="34" charset="0"/>
                <a:ea typeface="Arial" pitchFamily="34" charset="-122"/>
                <a:cs typeface="Arial" pitchFamily="34" charset="-120"/>
              </a:rPr>
              <a:t>AI 2040</a:t>
            </a:r>
            <a:endParaRPr lang="en-US" sz="2175" dirty="0"/>
          </a:p>
        </p:txBody>
      </p:sp>
      <p:sp>
        <p:nvSpPr>
          <p:cNvPr id="11" name="Text 9"/>
          <p:cNvSpPr/>
          <p:nvPr/>
        </p:nvSpPr>
        <p:spPr>
          <a:xfrm>
            <a:off x="1466850" y="4413200"/>
            <a:ext cx="3139440" cy="998041"/>
          </a:xfrm>
          <a:prstGeom prst="rect">
            <a:avLst/>
          </a:prstGeom>
          <a:noFill/>
          <a:ln/>
        </p:spPr>
        <p:txBody>
          <a:bodyPr wrap="square" lIns="25400" tIns="25400" rIns="25400" bIns="25400" rtlCol="0" anchor="t">
            <a:normAutofit/>
          </a:bodyPr>
          <a:lstStyle/>
          <a:p>
            <a:pPr algn="l" indent="0" marL="0">
              <a:lnSpc>
                <a:spcPct val="122182"/>
              </a:lnSpc>
              <a:buNone/>
            </a:pPr>
            <a:r>
              <a:rPr lang="en-US" sz="1800" spc="108" kern="0" dirty="0">
                <a:solidFill>
                  <a:srgbClr val="FCEEE2">
                    <a:alpha val="65000"/>
                  </a:srgbClr>
                </a:solidFill>
                <a:latin typeface="Arial" pitchFamily="34" charset="0"/>
                <a:ea typeface="Arial" pitchFamily="34" charset="-122"/>
                <a:cs typeface="Arial" pitchFamily="34" charset="-120"/>
              </a:rPr>
              <a:t>THE EXTREME CASE — A STRESS TEST, NOT A FORECAST</a:t>
            </a:r>
            <a:endParaRPr lang="en-US" sz="1800" dirty="0"/>
          </a:p>
        </p:txBody>
      </p:sp>
      <p:sp>
        <p:nvSpPr>
          <p:cNvPr id="12" name="Text 10"/>
          <p:cNvSpPr/>
          <p:nvPr/>
        </p:nvSpPr>
        <p:spPr>
          <a:xfrm>
            <a:off x="4933950" y="4290715"/>
            <a:ext cx="12243816" cy="866775"/>
          </a:xfrm>
          <a:prstGeom prst="rect">
            <a:avLst/>
          </a:prstGeom>
          <a:noFill/>
          <a:ln/>
        </p:spPr>
        <p:txBody>
          <a:bodyPr wrap="square" lIns="25400" tIns="25400" rIns="25400" bIns="25400" rtlCol="0" anchor="t">
            <a:normAutofit/>
          </a:bodyPr>
          <a:lstStyle/>
          <a:p>
            <a:pPr algn="l" indent="0" marL="0">
              <a:lnSpc>
                <a:spcPct val="126087"/>
              </a:lnSpc>
              <a:buNone/>
            </a:pPr>
            <a:r>
              <a:rPr lang="en-US" sz="2250" dirty="0">
                <a:solidFill>
                  <a:srgbClr val="FCEEE2"/>
                </a:solidFill>
                <a:latin typeface="Arial" pitchFamily="34" charset="0"/>
                <a:ea typeface="Arial" pitchFamily="34" charset="-122"/>
                <a:cs typeface="Arial" pitchFamily="34" charset="-120"/>
              </a:rPr>
              <a:t>Machine thinking — then machine labor — becomes nearly free. Radical economic and social change.</a:t>
            </a:r>
            <a:endParaRPr lang="en-US" sz="2250" dirty="0"/>
          </a:p>
        </p:txBody>
      </p:sp>
      <p:sp>
        <p:nvSpPr>
          <p:cNvPr id="13" name="Shape 11"/>
          <p:cNvSpPr/>
          <p:nvPr/>
        </p:nvSpPr>
        <p:spPr>
          <a:xfrm>
            <a:off x="1047750" y="5792242"/>
            <a:ext cx="16192500" cy="1860054"/>
          </a:xfrm>
          <a:prstGeom prst="roundRect">
            <a:avLst>
              <a:gd name="adj" fmla="val 13314"/>
            </a:avLst>
          </a:prstGeom>
          <a:solidFill>
            <a:srgbClr val="FFFFFF">
              <a:alpha val="60000"/>
            </a:srgbClr>
          </a:solidFill>
          <a:ln w="14288">
            <a:solidFill>
              <a:srgbClr val="D2543F">
                <a:alpha val="40000"/>
              </a:srgbClr>
            </a:solidFill>
            <a:prstDash val="solid"/>
          </a:ln>
        </p:spPr>
      </p:sp>
      <p:sp>
        <p:nvSpPr>
          <p:cNvPr id="14" name="Text 12"/>
          <p:cNvSpPr/>
          <p:nvPr/>
        </p:nvSpPr>
        <p:spPr>
          <a:xfrm>
            <a:off x="1481138" y="6054179"/>
            <a:ext cx="3352800" cy="357188"/>
          </a:xfrm>
          <a:prstGeom prst="rect">
            <a:avLst/>
          </a:prstGeom>
          <a:noFill/>
          <a:ln/>
        </p:spPr>
        <p:txBody>
          <a:bodyPr wrap="square" lIns="25400" tIns="25400" rIns="25400" bIns="25400" rtlCol="0" anchor="t">
            <a:normAutofit/>
          </a:bodyPr>
          <a:lstStyle/>
          <a:p>
            <a:pPr algn="l" indent="0" marL="0">
              <a:buNone/>
            </a:pPr>
            <a:r>
              <a:rPr lang="en-US" sz="2175" b="1" spc="435" kern="0" dirty="0">
                <a:solidFill>
                  <a:srgbClr val="C04B36"/>
                </a:solidFill>
                <a:latin typeface="Arial" pitchFamily="34" charset="0"/>
                <a:ea typeface="Arial" pitchFamily="34" charset="-122"/>
                <a:cs typeface="Arial" pitchFamily="34" charset="-120"/>
              </a:rPr>
              <a:t>MEDIAN</a:t>
            </a:r>
            <a:endParaRPr lang="en-US" sz="2175" dirty="0"/>
          </a:p>
        </p:txBody>
      </p:sp>
      <p:sp>
        <p:nvSpPr>
          <p:cNvPr id="15" name="Text 13"/>
          <p:cNvSpPr/>
          <p:nvPr/>
        </p:nvSpPr>
        <p:spPr>
          <a:xfrm>
            <a:off x="1481138" y="6430417"/>
            <a:ext cx="3139440" cy="998041"/>
          </a:xfrm>
          <a:prstGeom prst="rect">
            <a:avLst/>
          </a:prstGeom>
          <a:noFill/>
          <a:ln/>
        </p:spPr>
        <p:txBody>
          <a:bodyPr wrap="square" lIns="25400" tIns="25400" rIns="25400" bIns="25400" rtlCol="0" anchor="t">
            <a:normAutofit/>
          </a:bodyPr>
          <a:lstStyle/>
          <a:p>
            <a:pPr algn="l" indent="0" marL="0">
              <a:lnSpc>
                <a:spcPct val="122182"/>
              </a:lnSpc>
              <a:buNone/>
            </a:pPr>
            <a:r>
              <a:rPr lang="en-US" sz="1800" spc="108" kern="0" dirty="0">
                <a:solidFill>
                  <a:srgbClr val="A88579"/>
                </a:solidFill>
                <a:latin typeface="Arial" pitchFamily="34" charset="0"/>
                <a:ea typeface="Arial" pitchFamily="34" charset="-122"/>
                <a:cs typeface="Arial" pitchFamily="34" charset="-120"/>
              </a:rPr>
              <a:t>MY BEST GUESS — CHANGE IS REAL, BUT DIFFUSION TAKES TIME</a:t>
            </a:r>
            <a:endParaRPr lang="en-US" sz="1800" dirty="0"/>
          </a:p>
        </p:txBody>
      </p:sp>
      <p:sp>
        <p:nvSpPr>
          <p:cNvPr id="16" name="Text 14"/>
          <p:cNvSpPr/>
          <p:nvPr/>
        </p:nvSpPr>
        <p:spPr>
          <a:xfrm>
            <a:off x="4948238" y="6307931"/>
            <a:ext cx="12214384" cy="866775"/>
          </a:xfrm>
          <a:prstGeom prst="rect">
            <a:avLst/>
          </a:prstGeom>
          <a:noFill/>
          <a:ln/>
        </p:spPr>
        <p:txBody>
          <a:bodyPr wrap="square" lIns="25400" tIns="25400" rIns="25400" bIns="25400" rtlCol="0" anchor="t">
            <a:normAutofit/>
          </a:bodyPr>
          <a:lstStyle/>
          <a:p>
            <a:pPr algn="l" indent="0" marL="0">
              <a:lnSpc>
                <a:spcPct val="126087"/>
              </a:lnSpc>
              <a:buNone/>
            </a:pPr>
            <a:r>
              <a:rPr lang="en-US" sz="2250" dirty="0">
                <a:solidFill>
                  <a:srgbClr val="42302E"/>
                </a:solidFill>
                <a:latin typeface="Arial" pitchFamily="34" charset="0"/>
                <a:ea typeface="Arial" pitchFamily="34" charset="-122"/>
                <a:cs typeface="Arial" pitchFamily="34" charset="-120"/>
              </a:rPr>
              <a:t>AI agents absorb much routine desk work. Roughly half of adults keep conventional jobs; perhaps 1 in 4 run their own agent-powered work.</a:t>
            </a:r>
            <a:endParaRPr lang="en-US" sz="2250" dirty="0"/>
          </a:p>
        </p:txBody>
      </p:sp>
      <p:sp>
        <p:nvSpPr>
          <p:cNvPr id="17" name="Shape 15"/>
          <p:cNvSpPr/>
          <p:nvPr/>
        </p:nvSpPr>
        <p:spPr>
          <a:xfrm>
            <a:off x="1047750" y="7823746"/>
            <a:ext cx="16192500" cy="1530548"/>
          </a:xfrm>
          <a:prstGeom prst="roundRect">
            <a:avLst>
              <a:gd name="adj" fmla="val 16180"/>
            </a:avLst>
          </a:prstGeom>
          <a:solidFill>
            <a:srgbClr val="FFFFFF">
              <a:alpha val="40000"/>
            </a:srgbClr>
          </a:solidFill>
          <a:ln w="9525">
            <a:solidFill>
              <a:srgbClr val="46302E">
                <a:alpha val="15000"/>
              </a:srgbClr>
            </a:solidFill>
            <a:prstDash val="solid"/>
          </a:ln>
        </p:spPr>
      </p:sp>
      <p:sp>
        <p:nvSpPr>
          <p:cNvPr id="18" name="Text 16"/>
          <p:cNvSpPr/>
          <p:nvPr/>
        </p:nvSpPr>
        <p:spPr>
          <a:xfrm>
            <a:off x="1476375" y="8080921"/>
            <a:ext cx="3352800" cy="357188"/>
          </a:xfrm>
          <a:prstGeom prst="rect">
            <a:avLst/>
          </a:prstGeom>
          <a:noFill/>
          <a:ln/>
        </p:spPr>
        <p:txBody>
          <a:bodyPr wrap="square" lIns="25400" tIns="25400" rIns="25400" bIns="25400" rtlCol="0" anchor="t">
            <a:normAutofit/>
          </a:bodyPr>
          <a:lstStyle/>
          <a:p>
            <a:pPr algn="l" indent="0" marL="0">
              <a:buNone/>
            </a:pPr>
            <a:r>
              <a:rPr lang="en-US" sz="2175" b="1" spc="435" kern="0" dirty="0">
                <a:solidFill>
                  <a:srgbClr val="42302E"/>
                </a:solidFill>
                <a:latin typeface="Arial" pitchFamily="34" charset="0"/>
                <a:ea typeface="Arial" pitchFamily="34" charset="-122"/>
                <a:cs typeface="Arial" pitchFamily="34" charset="-120"/>
              </a:rPr>
              <a:t>SLOWER</a:t>
            </a:r>
            <a:endParaRPr lang="en-US" sz="2175" dirty="0"/>
          </a:p>
        </p:txBody>
      </p:sp>
      <p:sp>
        <p:nvSpPr>
          <p:cNvPr id="19" name="Text 17"/>
          <p:cNvSpPr/>
          <p:nvPr/>
        </p:nvSpPr>
        <p:spPr>
          <a:xfrm>
            <a:off x="1476375" y="8457158"/>
            <a:ext cx="3139440" cy="678061"/>
          </a:xfrm>
          <a:prstGeom prst="rect">
            <a:avLst/>
          </a:prstGeom>
          <a:noFill/>
          <a:ln/>
        </p:spPr>
        <p:txBody>
          <a:bodyPr wrap="square" lIns="25400" tIns="25400" rIns="25400" bIns="25400" rtlCol="0" anchor="t">
            <a:normAutofit/>
          </a:bodyPr>
          <a:lstStyle/>
          <a:p>
            <a:pPr algn="l" indent="0" marL="0">
              <a:lnSpc>
                <a:spcPct val="122182"/>
              </a:lnSpc>
              <a:buNone/>
            </a:pPr>
            <a:r>
              <a:rPr lang="en-US" sz="1800" spc="108" kern="0" dirty="0">
                <a:solidFill>
                  <a:srgbClr val="A88579"/>
                </a:solidFill>
                <a:latin typeface="Arial" pitchFamily="34" charset="0"/>
                <a:ea typeface="Arial" pitchFamily="34" charset="-122"/>
                <a:cs typeface="Arial" pitchFamily="34" charset="-120"/>
              </a:rPr>
              <a:t>MANY ECONOMISTS' BASE CASE</a:t>
            </a:r>
            <a:endParaRPr lang="en-US" sz="1800" dirty="0"/>
          </a:p>
        </p:txBody>
      </p:sp>
      <p:sp>
        <p:nvSpPr>
          <p:cNvPr id="20" name="Text 18"/>
          <p:cNvSpPr/>
          <p:nvPr/>
        </p:nvSpPr>
        <p:spPr>
          <a:xfrm>
            <a:off x="4943475" y="8381851"/>
            <a:ext cx="10582275" cy="452438"/>
          </a:xfrm>
          <a:prstGeom prst="rect">
            <a:avLst/>
          </a:prstGeom>
          <a:noFill/>
          <a:ln/>
        </p:spPr>
        <p:txBody>
          <a:bodyPr wrap="square" lIns="25400" tIns="25400" rIns="25400" bIns="25400" rtlCol="0" anchor="t">
            <a:normAutofit/>
          </a:bodyPr>
          <a:lstStyle/>
          <a:p>
            <a:pPr algn="l" indent="0" marL="0">
              <a:lnSpc>
                <a:spcPct val="126087"/>
              </a:lnSpc>
              <a:buNone/>
            </a:pPr>
            <a:r>
              <a:rPr lang="en-US" sz="2250" dirty="0">
                <a:solidFill>
                  <a:srgbClr val="42302E"/>
                </a:solidFill>
                <a:latin typeface="Arial" pitchFamily="34" charset="0"/>
                <a:ea typeface="Arial" pitchFamily="34" charset="-122"/>
                <a:cs typeface="Arial" pitchFamily="34" charset="-120"/>
              </a:rPr>
              <a:t>AI stays a powerful copilot. Jobs, institutions, and robotics change gradually.</a:t>
            </a:r>
            <a:endParaRPr lang="en-US" sz="2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04</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4809440"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Shape 4"/>
          <p:cNvSpPr/>
          <p:nvPr/>
        </p:nvSpPr>
        <p:spPr>
          <a:xfrm>
            <a:off x="-2286000" y="-2286000"/>
            <a:ext cx="7620000" cy="7620000"/>
          </a:xfrm>
          <a:prstGeom prst="ellipse">
            <a:avLst/>
          </a:prstGeom>
          <a:gradFill rotWithShape="1">
            <a:gsLst>
              <a:gs pos="0">
                <a:srgbClr val="F6A896">
                  <a:alpha val="35000"/>
                </a:srgbClr>
              </a:gs>
              <a:gs pos="65000">
                <a:srgbClr val="F6A896">
                  <a:alpha val="0"/>
                </a:srgbClr>
              </a:gs>
            </a:gsLst>
            <a:path path="circle">
              <a:fillToRect l="50000" t="50000" r="50000" b="50000"/>
            </a:path>
          </a:gradFill>
          <a:ln/>
        </p:spPr>
      </p:sp>
      <p:sp>
        <p:nvSpPr>
          <p:cNvPr id="7" name="Text 5"/>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04 — THE SOURCE</a:t>
            </a:r>
            <a:endParaRPr lang="en-US" sz="1875" dirty="0"/>
          </a:p>
        </p:txBody>
      </p:sp>
      <p:sp>
        <p:nvSpPr>
          <p:cNvPr id="8" name="Shape 6"/>
          <p:cNvSpPr/>
          <p:nvPr/>
        </p:nvSpPr>
        <p:spPr>
          <a:xfrm>
            <a:off x="1047750" y="2456557"/>
            <a:ext cx="5981700" cy="5835848"/>
          </a:xfrm>
          <a:prstGeom prst="roundRect">
            <a:avLst>
              <a:gd name="adj" fmla="val 5223"/>
            </a:avLst>
          </a:prstGeom>
          <a:gradFill rotWithShape="1">
            <a:gsLst>
              <a:gs pos="0">
                <a:srgbClr val="573841">
                  <a:alpha val="100000"/>
                </a:srgbClr>
              </a:gs>
              <a:gs pos="100000">
                <a:srgbClr val="805350">
                  <a:alpha val="100000"/>
                </a:srgbClr>
              </a:gs>
            </a:gsLst>
            <a:lin ang="3600000" scaled="0"/>
          </a:gradFill>
          <a:ln/>
          <a:effectLst>
            <a:outerShdw sx="100000" sy="100000" kx="0" ky="0" algn="bl" rotWithShape="0" blurRad="571500" dist="228600" dir="5400000">
              <a:srgbClr val="784141">
                <a:alpha val="35000"/>
              </a:srgbClr>
            </a:outerShdw>
          </a:effectLst>
        </p:spPr>
      </p:sp>
      <p:sp>
        <p:nvSpPr>
          <p:cNvPr id="9" name="Text 7"/>
          <p:cNvSpPr/>
          <p:nvPr/>
        </p:nvSpPr>
        <p:spPr>
          <a:xfrm>
            <a:off x="1562100" y="2989957"/>
            <a:ext cx="5448300" cy="366713"/>
          </a:xfrm>
          <a:prstGeom prst="rect">
            <a:avLst/>
          </a:prstGeom>
          <a:noFill/>
          <a:ln/>
        </p:spPr>
        <p:txBody>
          <a:bodyPr wrap="square" lIns="25400" tIns="25400" rIns="25400" bIns="25400" rtlCol="0" anchor="t">
            <a:normAutofit/>
          </a:bodyPr>
          <a:lstStyle/>
          <a:p>
            <a:pPr algn="l" indent="0" marL="0">
              <a:buNone/>
            </a:pPr>
            <a:r>
              <a:rPr lang="en-US" sz="1800" spc="360" kern="0" dirty="0">
                <a:solidFill>
                  <a:srgbClr val="FCEEE2">
                    <a:alpha val="65000"/>
                  </a:srgbClr>
                </a:solidFill>
                <a:latin typeface="Arial" pitchFamily="34" charset="0"/>
                <a:ea typeface="Arial" pitchFamily="34" charset="-122"/>
                <a:cs typeface="Arial" pitchFamily="34" charset="-120"/>
              </a:rPr>
              <a:t>AI FUTURES PROJECT · JULY 2026</a:t>
            </a:r>
            <a:endParaRPr lang="en-US" sz="1800" dirty="0"/>
          </a:p>
        </p:txBody>
      </p:sp>
      <p:sp>
        <p:nvSpPr>
          <p:cNvPr id="10" name="Text 8"/>
          <p:cNvSpPr/>
          <p:nvPr/>
        </p:nvSpPr>
        <p:spPr>
          <a:xfrm>
            <a:off x="1562100" y="3566220"/>
            <a:ext cx="5448300" cy="990600"/>
          </a:xfrm>
          <a:prstGeom prst="rect">
            <a:avLst/>
          </a:prstGeom>
          <a:noFill/>
          <a:ln/>
        </p:spPr>
        <p:txBody>
          <a:bodyPr wrap="square" lIns="25400" tIns="25400" rIns="25400" bIns="25400" rtlCol="0" anchor="t">
            <a:normAutofit/>
          </a:bodyPr>
          <a:lstStyle/>
          <a:p>
            <a:pPr algn="l" indent="0" marL="0">
              <a:lnSpc>
                <a:spcPct val="86957"/>
              </a:lnSpc>
              <a:buNone/>
            </a:pPr>
            <a:r>
              <a:rPr lang="en-US" sz="7500" dirty="0">
                <a:solidFill>
                  <a:srgbClr val="FCEEE2"/>
                </a:solidFill>
                <a:latin typeface="Arial" pitchFamily="34" charset="0"/>
                <a:ea typeface="Arial" pitchFamily="34" charset="-122"/>
                <a:cs typeface="Arial" pitchFamily="34" charset="-120"/>
              </a:rPr>
              <a:t>AI 2040</a:t>
            </a:r>
            <a:endParaRPr lang="en-US" sz="7500" dirty="0"/>
          </a:p>
        </p:txBody>
      </p:sp>
      <p:sp>
        <p:nvSpPr>
          <p:cNvPr id="11" name="Text 9"/>
          <p:cNvSpPr/>
          <p:nvPr/>
        </p:nvSpPr>
        <p:spPr>
          <a:xfrm>
            <a:off x="1562100" y="4594920"/>
            <a:ext cx="5448300" cy="400050"/>
          </a:xfrm>
          <a:prstGeom prst="rect">
            <a:avLst/>
          </a:prstGeom>
          <a:noFill/>
          <a:ln/>
        </p:spPr>
        <p:txBody>
          <a:bodyPr wrap="square" lIns="25400" tIns="25400" rIns="25400" bIns="25400" rtlCol="0" anchor="t">
            <a:normAutofit/>
          </a:bodyPr>
          <a:lstStyle/>
          <a:p>
            <a:pPr algn="l" indent="0" marL="0">
              <a:buNone/>
            </a:pPr>
            <a:r>
              <a:rPr lang="en-US" sz="1950" spc="351" kern="0" dirty="0">
                <a:solidFill>
                  <a:srgbClr val="F2A288"/>
                </a:solidFill>
                <a:latin typeface="Arial" pitchFamily="34" charset="0"/>
                <a:ea typeface="Arial" pitchFamily="34" charset="-122"/>
                <a:cs typeface="Arial" pitchFamily="34" charset="-120"/>
              </a:rPr>
              <a:t>PLAN A — THE DEAL</a:t>
            </a:r>
            <a:endParaRPr lang="en-US" sz="1950" dirty="0"/>
          </a:p>
        </p:txBody>
      </p:sp>
      <p:sp>
        <p:nvSpPr>
          <p:cNvPr id="12" name="Text 10"/>
          <p:cNvSpPr/>
          <p:nvPr/>
        </p:nvSpPr>
        <p:spPr>
          <a:xfrm>
            <a:off x="1562100" y="5204520"/>
            <a:ext cx="5101590" cy="886718"/>
          </a:xfrm>
          <a:prstGeom prst="rect">
            <a:avLst/>
          </a:prstGeom>
          <a:noFill/>
          <a:ln/>
        </p:spPr>
        <p:txBody>
          <a:bodyPr wrap="square" lIns="25400" tIns="25400" rIns="25400" bIns="25400" rtlCol="0" anchor="t">
            <a:normAutofit/>
          </a:bodyPr>
          <a:lstStyle/>
          <a:p>
            <a:pPr algn="l" indent="0" marL="0">
              <a:lnSpc>
                <a:spcPct val="117237"/>
              </a:lnSpc>
              <a:buNone/>
            </a:pPr>
            <a:r>
              <a:rPr lang="en-US" sz="2475" i="1" dirty="0">
                <a:solidFill>
                  <a:srgbClr val="FCEEE2"/>
                </a:solidFill>
                <a:latin typeface="Arial" pitchFamily="34" charset="0"/>
                <a:ea typeface="Arial" pitchFamily="34" charset="-122"/>
                <a:cs typeface="Arial" pitchFamily="34" charset="-120"/>
              </a:rPr>
              <a:t>“Primarily a recommendation, not a prediction.”</a:t>
            </a:r>
            <a:endParaRPr lang="en-US" sz="2475" dirty="0"/>
          </a:p>
        </p:txBody>
      </p:sp>
      <p:sp>
        <p:nvSpPr>
          <p:cNvPr id="13" name="Text 11"/>
          <p:cNvSpPr/>
          <p:nvPr/>
        </p:nvSpPr>
        <p:spPr>
          <a:xfrm>
            <a:off x="1562100" y="6300788"/>
            <a:ext cx="5101590" cy="700980"/>
          </a:xfrm>
          <a:prstGeom prst="rect">
            <a:avLst/>
          </a:prstGeom>
          <a:noFill/>
          <a:ln/>
        </p:spPr>
        <p:txBody>
          <a:bodyPr wrap="square" lIns="25400" tIns="25400" rIns="25400" bIns="25400" rtlCol="0" anchor="t">
            <a:normAutofit/>
          </a:bodyPr>
          <a:lstStyle/>
          <a:p>
            <a:pPr algn="l" indent="0" marL="0">
              <a:lnSpc>
                <a:spcPct val="126545"/>
              </a:lnSpc>
              <a:buNone/>
            </a:pPr>
            <a:r>
              <a:rPr lang="en-US" sz="1800" dirty="0">
                <a:solidFill>
                  <a:srgbClr val="FCEEE2">
                    <a:alpha val="70000"/>
                  </a:srgbClr>
                </a:solidFill>
                <a:latin typeface="Arial" pitchFamily="34" charset="0"/>
                <a:ea typeface="Arial" pitchFamily="34" charset="-122"/>
                <a:cs typeface="Arial" pitchFamily="34" charset="-120"/>
              </a:rPr>
              <a:t>— the authors' own framing: a deliberately extreme stress test</a:t>
            </a:r>
            <a:endParaRPr lang="en-US" sz="1800" dirty="0"/>
          </a:p>
        </p:txBody>
      </p:sp>
      <p:sp>
        <p:nvSpPr>
          <p:cNvPr id="14" name="Shape 12"/>
          <p:cNvSpPr/>
          <p:nvPr/>
        </p:nvSpPr>
        <p:spPr>
          <a:xfrm>
            <a:off x="1562100" y="7211318"/>
            <a:ext cx="4953000" cy="9525"/>
          </a:xfrm>
          <a:prstGeom prst="rect">
            <a:avLst/>
          </a:prstGeom>
          <a:solidFill>
            <a:srgbClr val="FCEEE2">
              <a:alpha val="25000"/>
            </a:srgbClr>
          </a:solidFill>
          <a:ln/>
        </p:spPr>
      </p:sp>
      <p:sp>
        <p:nvSpPr>
          <p:cNvPr id="15" name="Text 13"/>
          <p:cNvSpPr/>
          <p:nvPr/>
        </p:nvSpPr>
        <p:spPr>
          <a:xfrm>
            <a:off x="1562100" y="7430393"/>
            <a:ext cx="5101590" cy="366713"/>
          </a:xfrm>
          <a:prstGeom prst="rect">
            <a:avLst/>
          </a:prstGeom>
          <a:noFill/>
          <a:ln/>
        </p:spPr>
        <p:txBody>
          <a:bodyPr wrap="square" lIns="25400" tIns="25400" rIns="25400" bIns="25400" rtlCol="0" anchor="t">
            <a:normAutofit/>
          </a:bodyPr>
          <a:lstStyle/>
          <a:p>
            <a:pPr algn="l" indent="0" marL="0">
              <a:buNone/>
            </a:pPr>
            <a:r>
              <a:rPr lang="en-US" sz="1800" spc="216" kern="0" dirty="0">
                <a:solidFill>
                  <a:srgbClr val="F2A288"/>
                </a:solidFill>
                <a:latin typeface="Arial" pitchFamily="34" charset="0"/>
                <a:ea typeface="Arial" pitchFamily="34" charset="-122"/>
                <a:cs typeface="Arial" pitchFamily="34" charset="-120"/>
              </a:rPr>
              <a:t>ai-2040.com</a:t>
            </a:r>
            <a:endParaRPr lang="en-US" sz="1800" dirty="0"/>
          </a:p>
        </p:txBody>
      </p:sp>
      <p:sp>
        <p:nvSpPr>
          <p:cNvPr id="16" name="Text 14"/>
          <p:cNvSpPr/>
          <p:nvPr/>
        </p:nvSpPr>
        <p:spPr>
          <a:xfrm>
            <a:off x="7886700" y="1947937"/>
            <a:ext cx="9634157" cy="2461171"/>
          </a:xfrm>
          <a:prstGeom prst="rect">
            <a:avLst/>
          </a:prstGeom>
          <a:noFill/>
          <a:ln/>
        </p:spPr>
        <p:txBody>
          <a:bodyPr wrap="square" lIns="25400" tIns="25400" rIns="25400" bIns="25400" rtlCol="0" anchor="t">
            <a:normAutofit/>
          </a:bodyPr>
          <a:lstStyle/>
          <a:p>
            <a:pPr algn="l" indent="0" marL="0">
              <a:lnSpc>
                <a:spcPct val="92174"/>
              </a:lnSpc>
              <a:buNone/>
            </a:pPr>
            <a:r>
              <a:rPr lang="en-US" sz="6000" dirty="0">
                <a:solidFill>
                  <a:srgbClr val="42302E"/>
                </a:solidFill>
                <a:latin typeface="Arial" pitchFamily="34" charset="0"/>
                <a:ea typeface="Arial" pitchFamily="34" charset="-122"/>
                <a:cs typeface="Arial" pitchFamily="34" charset="-120"/>
              </a:rPr>
              <a:t>The most detailed map of the AI future skips one place: school </a:t>
            </a:r>
            <a:pPr algn="l" indent="0" marL="0">
              <a:lnSpc>
                <a:spcPct val="92174"/>
              </a:lnSpc>
              <a:buNone/>
            </a:pPr>
            <a:r>
              <a:rPr lang="en-US" sz="6000" dirty="0">
                <a:solidFill>
                  <a:srgbClr val="D2543F"/>
                </a:solidFill>
                <a:latin typeface="Arial" pitchFamily="34" charset="0"/>
                <a:ea typeface="Arial" pitchFamily="34" charset="-122"/>
                <a:cs typeface="Arial" pitchFamily="34" charset="-120"/>
              </a:rPr>
              <a:t>.</a:t>
            </a:r>
            <a:endParaRPr lang="en-US" sz="6000" dirty="0"/>
          </a:p>
        </p:txBody>
      </p:sp>
      <p:sp>
        <p:nvSpPr>
          <p:cNvPr id="17" name="Shape 15"/>
          <p:cNvSpPr/>
          <p:nvPr/>
        </p:nvSpPr>
        <p:spPr>
          <a:xfrm>
            <a:off x="7886700" y="4675808"/>
            <a:ext cx="1780208" cy="557213"/>
          </a:xfrm>
          <a:prstGeom prst="roundRect">
            <a:avLst>
              <a:gd name="adj" fmla="val 50000"/>
            </a:avLst>
          </a:prstGeom>
          <a:solidFill>
            <a:srgbClr val="FFFFFF">
              <a:alpha val="55000"/>
            </a:srgbClr>
          </a:solidFill>
          <a:ln/>
        </p:spPr>
      </p:sp>
      <p:sp>
        <p:nvSpPr>
          <p:cNvPr id="18" name="Text 16"/>
          <p:cNvSpPr/>
          <p:nvPr/>
        </p:nvSpPr>
        <p:spPr>
          <a:xfrm>
            <a:off x="8153400" y="4790108"/>
            <a:ext cx="1323008" cy="366713"/>
          </a:xfrm>
          <a:prstGeom prst="rect">
            <a:avLst/>
          </a:prstGeom>
          <a:noFill/>
          <a:ln/>
        </p:spPr>
        <p:txBody>
          <a:bodyPr wrap="square" lIns="25400" tIns="25400" rIns="25400" bIns="25400" rtlCol="0" anchor="t">
            <a:normAutofit/>
          </a:bodyPr>
          <a:lstStyle/>
          <a:p>
            <a:pPr algn="l" indent="0" marL="0">
              <a:buNone/>
            </a:pPr>
            <a:r>
              <a:rPr lang="en-US" sz="1800" spc="252" kern="0" dirty="0">
                <a:solidFill>
                  <a:srgbClr val="42302E"/>
                </a:solidFill>
                <a:latin typeface="Arial" pitchFamily="34" charset="0"/>
                <a:ea typeface="Arial" pitchFamily="34" charset="-122"/>
                <a:cs typeface="Arial" pitchFamily="34" charset="-120"/>
              </a:rPr>
              <a:t>COMPUTE</a:t>
            </a:r>
            <a:endParaRPr lang="en-US" sz="1800" dirty="0"/>
          </a:p>
        </p:txBody>
      </p:sp>
      <p:sp>
        <p:nvSpPr>
          <p:cNvPr id="19" name="Shape 17"/>
          <p:cNvSpPr/>
          <p:nvPr/>
        </p:nvSpPr>
        <p:spPr>
          <a:xfrm>
            <a:off x="9800258" y="4675808"/>
            <a:ext cx="1697682" cy="557213"/>
          </a:xfrm>
          <a:prstGeom prst="roundRect">
            <a:avLst>
              <a:gd name="adj" fmla="val 50000"/>
            </a:avLst>
          </a:prstGeom>
          <a:solidFill>
            <a:srgbClr val="FFFFFF">
              <a:alpha val="55000"/>
            </a:srgbClr>
          </a:solidFill>
          <a:ln/>
        </p:spPr>
      </p:sp>
      <p:sp>
        <p:nvSpPr>
          <p:cNvPr id="20" name="Text 18"/>
          <p:cNvSpPr/>
          <p:nvPr/>
        </p:nvSpPr>
        <p:spPr>
          <a:xfrm>
            <a:off x="10066958" y="4790108"/>
            <a:ext cx="1240482" cy="366713"/>
          </a:xfrm>
          <a:prstGeom prst="rect">
            <a:avLst/>
          </a:prstGeom>
          <a:noFill/>
          <a:ln/>
        </p:spPr>
        <p:txBody>
          <a:bodyPr wrap="square" lIns="25400" tIns="25400" rIns="25400" bIns="25400" rtlCol="0" anchor="t">
            <a:normAutofit/>
          </a:bodyPr>
          <a:lstStyle/>
          <a:p>
            <a:pPr algn="l" indent="0" marL="0">
              <a:buNone/>
            </a:pPr>
            <a:r>
              <a:rPr lang="en-US" sz="1800" spc="252" kern="0" dirty="0">
                <a:solidFill>
                  <a:srgbClr val="42302E"/>
                </a:solidFill>
                <a:latin typeface="Arial" pitchFamily="34" charset="0"/>
                <a:ea typeface="Arial" pitchFamily="34" charset="-122"/>
                <a:cs typeface="Arial" pitchFamily="34" charset="-120"/>
              </a:rPr>
              <a:t>TREATIES</a:t>
            </a:r>
            <a:endParaRPr lang="en-US" sz="1800" dirty="0"/>
          </a:p>
        </p:txBody>
      </p:sp>
      <p:sp>
        <p:nvSpPr>
          <p:cNvPr id="21" name="Shape 19"/>
          <p:cNvSpPr/>
          <p:nvPr/>
        </p:nvSpPr>
        <p:spPr>
          <a:xfrm>
            <a:off x="11631290" y="4675808"/>
            <a:ext cx="1483072" cy="557213"/>
          </a:xfrm>
          <a:prstGeom prst="roundRect">
            <a:avLst>
              <a:gd name="adj" fmla="val 50000"/>
            </a:avLst>
          </a:prstGeom>
          <a:solidFill>
            <a:srgbClr val="FFFFFF">
              <a:alpha val="55000"/>
            </a:srgbClr>
          </a:solidFill>
          <a:ln/>
        </p:spPr>
      </p:sp>
      <p:sp>
        <p:nvSpPr>
          <p:cNvPr id="22" name="Text 20"/>
          <p:cNvSpPr/>
          <p:nvPr/>
        </p:nvSpPr>
        <p:spPr>
          <a:xfrm>
            <a:off x="11897990" y="4790108"/>
            <a:ext cx="1025872" cy="366713"/>
          </a:xfrm>
          <a:prstGeom prst="rect">
            <a:avLst/>
          </a:prstGeom>
          <a:noFill/>
          <a:ln/>
        </p:spPr>
        <p:txBody>
          <a:bodyPr wrap="square" lIns="25400" tIns="25400" rIns="25400" bIns="25400" rtlCol="0" anchor="t">
            <a:normAutofit/>
          </a:bodyPr>
          <a:lstStyle/>
          <a:p>
            <a:pPr algn="l" indent="0" marL="0">
              <a:buNone/>
            </a:pPr>
            <a:r>
              <a:rPr lang="en-US" sz="1800" spc="252" kern="0" dirty="0">
                <a:solidFill>
                  <a:srgbClr val="42302E"/>
                </a:solidFill>
                <a:latin typeface="Arial" pitchFamily="34" charset="0"/>
                <a:ea typeface="Arial" pitchFamily="34" charset="-122"/>
                <a:cs typeface="Arial" pitchFamily="34" charset="-120"/>
              </a:rPr>
              <a:t>SAFETY</a:t>
            </a:r>
            <a:endParaRPr lang="en-US" sz="1800" dirty="0"/>
          </a:p>
        </p:txBody>
      </p:sp>
      <p:sp>
        <p:nvSpPr>
          <p:cNvPr id="23" name="Shape 21"/>
          <p:cNvSpPr/>
          <p:nvPr/>
        </p:nvSpPr>
        <p:spPr>
          <a:xfrm>
            <a:off x="13247712" y="4675808"/>
            <a:ext cx="1581076" cy="557213"/>
          </a:xfrm>
          <a:prstGeom prst="roundRect">
            <a:avLst>
              <a:gd name="adj" fmla="val 50000"/>
            </a:avLst>
          </a:prstGeom>
          <a:solidFill>
            <a:srgbClr val="FFFFFF">
              <a:alpha val="55000"/>
            </a:srgbClr>
          </a:solidFill>
          <a:ln/>
        </p:spPr>
      </p:sp>
      <p:sp>
        <p:nvSpPr>
          <p:cNvPr id="24" name="Text 22"/>
          <p:cNvSpPr/>
          <p:nvPr/>
        </p:nvSpPr>
        <p:spPr>
          <a:xfrm>
            <a:off x="13514412" y="4790108"/>
            <a:ext cx="1123876" cy="366713"/>
          </a:xfrm>
          <a:prstGeom prst="rect">
            <a:avLst/>
          </a:prstGeom>
          <a:noFill/>
          <a:ln/>
        </p:spPr>
        <p:txBody>
          <a:bodyPr wrap="square" lIns="25400" tIns="25400" rIns="25400" bIns="25400" rtlCol="0" anchor="t">
            <a:normAutofit/>
          </a:bodyPr>
          <a:lstStyle/>
          <a:p>
            <a:pPr algn="l" indent="0" marL="0">
              <a:buNone/>
            </a:pPr>
            <a:r>
              <a:rPr lang="en-US" sz="1800" spc="252" kern="0" dirty="0">
                <a:solidFill>
                  <a:srgbClr val="42302E"/>
                </a:solidFill>
                <a:latin typeface="Arial" pitchFamily="34" charset="0"/>
                <a:ea typeface="Arial" pitchFamily="34" charset="-122"/>
                <a:cs typeface="Arial" pitchFamily="34" charset="-120"/>
              </a:rPr>
              <a:t>AGENTS</a:t>
            </a:r>
            <a:endParaRPr lang="en-US" sz="1800" dirty="0"/>
          </a:p>
        </p:txBody>
      </p:sp>
      <p:sp>
        <p:nvSpPr>
          <p:cNvPr id="25" name="Shape 23"/>
          <p:cNvSpPr/>
          <p:nvPr/>
        </p:nvSpPr>
        <p:spPr>
          <a:xfrm>
            <a:off x="14962138" y="4675808"/>
            <a:ext cx="1843534" cy="557213"/>
          </a:xfrm>
          <a:prstGeom prst="roundRect">
            <a:avLst>
              <a:gd name="adj" fmla="val 50000"/>
            </a:avLst>
          </a:prstGeom>
          <a:solidFill>
            <a:srgbClr val="FFFFFF">
              <a:alpha val="55000"/>
            </a:srgbClr>
          </a:solidFill>
          <a:ln/>
        </p:spPr>
      </p:sp>
      <p:sp>
        <p:nvSpPr>
          <p:cNvPr id="26" name="Text 24"/>
          <p:cNvSpPr/>
          <p:nvPr/>
        </p:nvSpPr>
        <p:spPr>
          <a:xfrm>
            <a:off x="15228838" y="4790108"/>
            <a:ext cx="1386334" cy="366713"/>
          </a:xfrm>
          <a:prstGeom prst="rect">
            <a:avLst/>
          </a:prstGeom>
          <a:noFill/>
          <a:ln/>
        </p:spPr>
        <p:txBody>
          <a:bodyPr wrap="square" lIns="25400" tIns="25400" rIns="25400" bIns="25400" rtlCol="0" anchor="t">
            <a:normAutofit/>
          </a:bodyPr>
          <a:lstStyle/>
          <a:p>
            <a:pPr algn="l" indent="0" marL="0">
              <a:buNone/>
            </a:pPr>
            <a:r>
              <a:rPr lang="en-US" sz="1800" spc="252" kern="0" dirty="0">
                <a:solidFill>
                  <a:srgbClr val="42302E"/>
                </a:solidFill>
                <a:latin typeface="Arial" pitchFamily="34" charset="0"/>
                <a:ea typeface="Arial" pitchFamily="34" charset="-122"/>
                <a:cs typeface="Arial" pitchFamily="34" charset="-120"/>
              </a:rPr>
              <a:t>ROBOTICS</a:t>
            </a:r>
            <a:endParaRPr lang="en-US" sz="1800" dirty="0"/>
          </a:p>
        </p:txBody>
      </p:sp>
      <p:sp>
        <p:nvSpPr>
          <p:cNvPr id="27" name="Shape 25"/>
          <p:cNvSpPr/>
          <p:nvPr/>
        </p:nvSpPr>
        <p:spPr>
          <a:xfrm>
            <a:off x="7886700" y="5366370"/>
            <a:ext cx="2335262" cy="557213"/>
          </a:xfrm>
          <a:prstGeom prst="roundRect">
            <a:avLst>
              <a:gd name="adj" fmla="val 50000"/>
            </a:avLst>
          </a:prstGeom>
          <a:solidFill>
            <a:srgbClr val="FFFFFF">
              <a:alpha val="55000"/>
            </a:srgbClr>
          </a:solidFill>
          <a:ln/>
        </p:spPr>
      </p:sp>
      <p:sp>
        <p:nvSpPr>
          <p:cNvPr id="28" name="Text 26"/>
          <p:cNvSpPr/>
          <p:nvPr/>
        </p:nvSpPr>
        <p:spPr>
          <a:xfrm>
            <a:off x="8153400" y="5480670"/>
            <a:ext cx="1878062" cy="366713"/>
          </a:xfrm>
          <a:prstGeom prst="rect">
            <a:avLst/>
          </a:prstGeom>
          <a:noFill/>
          <a:ln/>
        </p:spPr>
        <p:txBody>
          <a:bodyPr wrap="square" lIns="25400" tIns="25400" rIns="25400" bIns="25400" rtlCol="0" anchor="t">
            <a:normAutofit/>
          </a:bodyPr>
          <a:lstStyle/>
          <a:p>
            <a:pPr algn="l" indent="0" marL="0">
              <a:buNone/>
            </a:pPr>
            <a:r>
              <a:rPr lang="en-US" sz="1800" spc="252" kern="0" dirty="0">
                <a:solidFill>
                  <a:srgbClr val="42302E"/>
                </a:solidFill>
                <a:latin typeface="Arial" pitchFamily="34" charset="0"/>
                <a:ea typeface="Arial" pitchFamily="34" charset="-122"/>
                <a:cs typeface="Arial" pitchFamily="34" charset="-120"/>
              </a:rPr>
              <a:t>DISTRIBUTION</a:t>
            </a:r>
            <a:endParaRPr lang="en-US" sz="1800" dirty="0"/>
          </a:p>
        </p:txBody>
      </p:sp>
      <p:sp>
        <p:nvSpPr>
          <p:cNvPr id="29" name="Text 27"/>
          <p:cNvSpPr/>
          <p:nvPr/>
        </p:nvSpPr>
        <p:spPr>
          <a:xfrm>
            <a:off x="7886700" y="6228383"/>
            <a:ext cx="9634157" cy="1366838"/>
          </a:xfrm>
          <a:prstGeom prst="rect">
            <a:avLst/>
          </a:prstGeom>
          <a:noFill/>
          <a:ln/>
        </p:spPr>
        <p:txBody>
          <a:bodyPr wrap="square" lIns="25400" tIns="25400" rIns="25400" bIns="25400" rtlCol="0" anchor="t">
            <a:normAutofit/>
          </a:bodyPr>
          <a:lstStyle/>
          <a:p>
            <a:pPr algn="l" indent="0" marL="0">
              <a:lnSpc>
                <a:spcPct val="130986"/>
              </a:lnSpc>
              <a:buNone/>
            </a:pPr>
            <a:r>
              <a:rPr lang="en-US" sz="2325" dirty="0">
                <a:solidFill>
                  <a:srgbClr val="8C6A61"/>
                </a:solidFill>
                <a:latin typeface="Arial" pitchFamily="34" charset="0"/>
                <a:ea typeface="Arial" pitchFamily="34" charset="-122"/>
                <a:cs typeface="Arial" pitchFamily="34" charset="-120"/>
              </a:rPr>
              <a:t>A year-by-year scenario of the road to superintelligence — extraordinary detail on all of the above. It barely discusses what happens to school.</a:t>
            </a:r>
            <a:endParaRPr lang="en-US" sz="2325" dirty="0"/>
          </a:p>
        </p:txBody>
      </p:sp>
      <p:sp>
        <p:nvSpPr>
          <p:cNvPr id="30" name="Shape 28"/>
          <p:cNvSpPr/>
          <p:nvPr/>
        </p:nvSpPr>
        <p:spPr>
          <a:xfrm>
            <a:off x="7886700" y="7861920"/>
            <a:ext cx="38100" cy="939105"/>
          </a:xfrm>
          <a:prstGeom prst="rect">
            <a:avLst/>
          </a:prstGeom>
          <a:solidFill>
            <a:srgbClr val="D2543F"/>
          </a:solidFill>
          <a:ln/>
        </p:spPr>
      </p:sp>
      <p:sp>
        <p:nvSpPr>
          <p:cNvPr id="31" name="Text 29"/>
          <p:cNvSpPr/>
          <p:nvPr/>
        </p:nvSpPr>
        <p:spPr>
          <a:xfrm>
            <a:off x="8248650" y="7861920"/>
            <a:ext cx="9890760" cy="508620"/>
          </a:xfrm>
          <a:prstGeom prst="rect">
            <a:avLst/>
          </a:prstGeom>
          <a:noFill/>
          <a:ln/>
        </p:spPr>
        <p:txBody>
          <a:bodyPr wrap="square" lIns="25400" tIns="25400" rIns="25400" bIns="25400" rtlCol="0" anchor="t">
            <a:normAutofit/>
          </a:bodyPr>
          <a:lstStyle/>
          <a:p>
            <a:pPr algn="l" indent="0" marL="0">
              <a:lnSpc>
                <a:spcPct val="113563"/>
              </a:lnSpc>
              <a:buNone/>
            </a:pPr>
            <a:r>
              <a:rPr lang="en-US" sz="2850" dirty="0">
                <a:solidFill>
                  <a:srgbClr val="42302E"/>
                </a:solidFill>
                <a:latin typeface="Arial" pitchFamily="34" charset="0"/>
                <a:ea typeface="Arial" pitchFamily="34" charset="-122"/>
                <a:cs typeface="Arial" pitchFamily="34" charset="-120"/>
              </a:rPr>
              <a:t>Someone still has to write the education chapter.</a:t>
            </a:r>
            <a:endParaRPr lang="en-US" sz="2850" dirty="0"/>
          </a:p>
        </p:txBody>
      </p:sp>
      <p:sp>
        <p:nvSpPr>
          <p:cNvPr id="32" name="Text 30"/>
          <p:cNvSpPr/>
          <p:nvPr/>
        </p:nvSpPr>
        <p:spPr>
          <a:xfrm>
            <a:off x="8248650" y="8427690"/>
            <a:ext cx="9890760" cy="411435"/>
          </a:xfrm>
          <a:prstGeom prst="rect">
            <a:avLst/>
          </a:prstGeom>
          <a:noFill/>
          <a:ln/>
        </p:spPr>
        <p:txBody>
          <a:bodyPr wrap="square" lIns="25400" tIns="25400" rIns="25400" bIns="25400" rtlCol="0" anchor="t">
            <a:normAutofit/>
          </a:bodyPr>
          <a:lstStyle/>
          <a:p>
            <a:pPr algn="l" indent="0" marL="0">
              <a:lnSpc>
                <a:spcPct val="120615"/>
              </a:lnSpc>
              <a:buNone/>
            </a:pPr>
            <a:r>
              <a:rPr lang="en-US" sz="2100" dirty="0">
                <a:solidFill>
                  <a:srgbClr val="8C6A61"/>
                </a:solidFill>
                <a:latin typeface="Arial" pitchFamily="34" charset="0"/>
                <a:ea typeface="Arial" pitchFamily="34" charset="-122"/>
                <a:cs typeface="Arial" pitchFamily="34" charset="-120"/>
              </a:rPr>
              <a:t>Tonight, we draft it — for all three futures at once.</a:t>
            </a:r>
            <a:endParaRPr lang="en-US" sz="2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05</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4978062"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05 — WHY THIS MATTERS FOR SCHOOL</a:t>
            </a:r>
            <a:endParaRPr lang="en-US" sz="1875" dirty="0"/>
          </a:p>
        </p:txBody>
      </p:sp>
      <p:sp>
        <p:nvSpPr>
          <p:cNvPr id="7" name="Text 5"/>
          <p:cNvSpPr/>
          <p:nvPr/>
        </p:nvSpPr>
        <p:spPr>
          <a:xfrm>
            <a:off x="1047750" y="1433513"/>
            <a:ext cx="15304770" cy="1638300"/>
          </a:xfrm>
          <a:prstGeom prst="rect">
            <a:avLst/>
          </a:prstGeom>
          <a:noFill/>
          <a:ln/>
        </p:spPr>
        <p:txBody>
          <a:bodyPr wrap="square" lIns="25400" tIns="25400" rIns="25400" bIns="25400" rtlCol="0" anchor="t">
            <a:normAutofit/>
          </a:bodyPr>
          <a:lstStyle/>
          <a:p>
            <a:pPr algn="l" indent="0" marL="0">
              <a:lnSpc>
                <a:spcPct val="91304"/>
              </a:lnSpc>
              <a:buNone/>
            </a:pPr>
            <a:r>
              <a:rPr lang="en-US" sz="6000" dirty="0">
                <a:solidFill>
                  <a:srgbClr val="42302E"/>
                </a:solidFill>
                <a:latin typeface="Arial" pitchFamily="34" charset="0"/>
                <a:ea typeface="Arial" pitchFamily="34" charset="-122"/>
                <a:cs typeface="Arial" pitchFamily="34" charset="-120"/>
              </a:rPr>
              <a:t>Maya's economy may run on direction, not employment </a:t>
            </a:r>
            <a:pPr algn="l" indent="0" marL="0">
              <a:lnSpc>
                <a:spcPct val="91304"/>
              </a:lnSpc>
              <a:buNone/>
            </a:pPr>
            <a:r>
              <a:rPr lang="en-US" sz="6000" dirty="0">
                <a:solidFill>
                  <a:srgbClr val="D2543F"/>
                </a:solidFill>
                <a:latin typeface="Arial" pitchFamily="34" charset="0"/>
                <a:ea typeface="Arial" pitchFamily="34" charset="-122"/>
                <a:cs typeface="Arial" pitchFamily="34" charset="-120"/>
              </a:rPr>
              <a:t>.</a:t>
            </a:r>
            <a:endParaRPr lang="en-US" sz="6000" dirty="0"/>
          </a:p>
        </p:txBody>
      </p:sp>
      <p:sp>
        <p:nvSpPr>
          <p:cNvPr id="8" name="Text 6"/>
          <p:cNvSpPr/>
          <p:nvPr/>
        </p:nvSpPr>
        <p:spPr>
          <a:xfrm>
            <a:off x="1047750" y="3148013"/>
            <a:ext cx="17811750" cy="366713"/>
          </a:xfrm>
          <a:prstGeom prst="rect">
            <a:avLst/>
          </a:prstGeom>
          <a:noFill/>
          <a:ln/>
        </p:spPr>
        <p:txBody>
          <a:bodyPr wrap="square" lIns="25400" tIns="25400" rIns="25400" bIns="25400" rtlCol="0" anchor="t">
            <a:normAutofit/>
          </a:bodyPr>
          <a:lstStyle/>
          <a:p>
            <a:pPr algn="l" indent="0" marL="0">
              <a:buNone/>
            </a:pPr>
            <a:r>
              <a:rPr lang="en-US" sz="1800" spc="252" kern="0" dirty="0">
                <a:solidFill>
                  <a:srgbClr val="A88579"/>
                </a:solidFill>
                <a:latin typeface="Arial" pitchFamily="34" charset="0"/>
                <a:ea typeface="Arial" pitchFamily="34" charset="-122"/>
                <a:cs typeface="Arial" pitchFamily="34" charset="-120"/>
              </a:rPr>
              <a:t>ONE REASONABLE 2040 LABOR MARKET — MY GUESS, NOT AI 2040'S 26%</a:t>
            </a:r>
            <a:endParaRPr lang="en-US" sz="1800" dirty="0"/>
          </a:p>
        </p:txBody>
      </p:sp>
      <p:sp>
        <p:nvSpPr>
          <p:cNvPr id="9" name="Shape 7"/>
          <p:cNvSpPr/>
          <p:nvPr/>
        </p:nvSpPr>
        <p:spPr>
          <a:xfrm>
            <a:off x="1047750" y="3819525"/>
            <a:ext cx="5232350" cy="2470696"/>
          </a:xfrm>
          <a:prstGeom prst="roundRect">
            <a:avLst>
              <a:gd name="adj" fmla="val 10023"/>
            </a:avLst>
          </a:prstGeom>
          <a:solidFill>
            <a:srgbClr val="FFFFFF">
              <a:alpha val="60000"/>
            </a:srgbClr>
          </a:solidFill>
          <a:ln/>
          <a:effectLst>
            <a:outerShdw sx="100000" sy="100000" kx="0" ky="0" algn="bl" rotWithShape="0" blurRad="323850" dist="114300" dir="5400000">
              <a:srgbClr val="BE645A">
                <a:alpha val="10000"/>
              </a:srgbClr>
            </a:outerShdw>
          </a:effectLst>
        </p:spPr>
      </p:sp>
      <p:sp>
        <p:nvSpPr>
          <p:cNvPr id="10" name="Text 8"/>
          <p:cNvSpPr/>
          <p:nvPr/>
        </p:nvSpPr>
        <p:spPr>
          <a:xfrm>
            <a:off x="1409700" y="4143375"/>
            <a:ext cx="4959295" cy="666750"/>
          </a:xfrm>
          <a:prstGeom prst="rect">
            <a:avLst/>
          </a:prstGeom>
          <a:noFill/>
          <a:ln/>
        </p:spPr>
        <p:txBody>
          <a:bodyPr wrap="square" lIns="25400" tIns="25400" rIns="25400" bIns="25400" rtlCol="0" anchor="t">
            <a:normAutofit/>
          </a:bodyPr>
          <a:lstStyle/>
          <a:p>
            <a:pPr algn="l" indent="0" marL="0">
              <a:lnSpc>
                <a:spcPct val="87417"/>
              </a:lnSpc>
              <a:buNone/>
            </a:pPr>
            <a:r>
              <a:rPr lang="en-US" sz="4950" dirty="0">
                <a:solidFill>
                  <a:srgbClr val="C04B36"/>
                </a:solidFill>
                <a:latin typeface="Arial" pitchFamily="34" charset="0"/>
                <a:ea typeface="Arial" pitchFamily="34" charset="-122"/>
                <a:cs typeface="Arial" pitchFamily="34" charset="-120"/>
              </a:rPr>
              <a:t>50%</a:t>
            </a:r>
            <a:endParaRPr lang="en-US" sz="4950" dirty="0"/>
          </a:p>
        </p:txBody>
      </p:sp>
      <p:sp>
        <p:nvSpPr>
          <p:cNvPr id="11" name="Text 9"/>
          <p:cNvSpPr/>
          <p:nvPr/>
        </p:nvSpPr>
        <p:spPr>
          <a:xfrm>
            <a:off x="1409700" y="4886325"/>
            <a:ext cx="4643704" cy="758130"/>
          </a:xfrm>
          <a:prstGeom prst="rect">
            <a:avLst/>
          </a:prstGeom>
          <a:noFill/>
          <a:ln/>
        </p:spPr>
        <p:txBody>
          <a:bodyPr wrap="square" lIns="25400" tIns="25400" rIns="25400" bIns="25400" rtlCol="0" anchor="t">
            <a:normAutofit/>
          </a:bodyPr>
          <a:lstStyle/>
          <a:p>
            <a:pPr algn="l" indent="0" marL="0">
              <a:lnSpc>
                <a:spcPct val="121935"/>
              </a:lnSpc>
              <a:buNone/>
            </a:pPr>
            <a:r>
              <a:rPr lang="en-US" sz="2025" dirty="0">
                <a:solidFill>
                  <a:srgbClr val="8C6A61"/>
                </a:solidFill>
                <a:latin typeface="Arial" pitchFamily="34" charset="0"/>
                <a:ea typeface="Arial" pitchFamily="34" charset="-122"/>
                <a:cs typeface="Arial" pitchFamily="34" charset="-120"/>
              </a:rPr>
              <a:t>not in a conventional job — “unemployed” by traditional measures</a:t>
            </a:r>
            <a:endParaRPr lang="en-US" sz="2025" dirty="0"/>
          </a:p>
        </p:txBody>
      </p:sp>
      <p:sp>
        <p:nvSpPr>
          <p:cNvPr id="12" name="Shape 10"/>
          <p:cNvSpPr/>
          <p:nvPr/>
        </p:nvSpPr>
        <p:spPr>
          <a:xfrm>
            <a:off x="6527750" y="3819525"/>
            <a:ext cx="5232425" cy="2470696"/>
          </a:xfrm>
          <a:prstGeom prst="roundRect">
            <a:avLst>
              <a:gd name="adj" fmla="val 10023"/>
            </a:avLst>
          </a:prstGeom>
          <a:solidFill>
            <a:srgbClr val="FFFFFF">
              <a:alpha val="60000"/>
            </a:srgbClr>
          </a:solidFill>
          <a:ln/>
          <a:effectLst>
            <a:outerShdw sx="100000" sy="100000" kx="0" ky="0" algn="bl" rotWithShape="0" blurRad="323850" dist="114300" dir="5400000">
              <a:srgbClr val="BE645A">
                <a:alpha val="10000"/>
              </a:srgbClr>
            </a:outerShdw>
          </a:effectLst>
        </p:spPr>
      </p:sp>
      <p:sp>
        <p:nvSpPr>
          <p:cNvPr id="13" name="Text 11"/>
          <p:cNvSpPr/>
          <p:nvPr/>
        </p:nvSpPr>
        <p:spPr>
          <a:xfrm>
            <a:off x="6889700" y="4143375"/>
            <a:ext cx="4959377" cy="666750"/>
          </a:xfrm>
          <a:prstGeom prst="rect">
            <a:avLst/>
          </a:prstGeom>
          <a:noFill/>
          <a:ln/>
        </p:spPr>
        <p:txBody>
          <a:bodyPr wrap="square" lIns="25400" tIns="25400" rIns="25400" bIns="25400" rtlCol="0" anchor="t">
            <a:normAutofit/>
          </a:bodyPr>
          <a:lstStyle/>
          <a:p>
            <a:pPr algn="l" indent="0" marL="0">
              <a:lnSpc>
                <a:spcPct val="87417"/>
              </a:lnSpc>
              <a:buNone/>
            </a:pPr>
            <a:r>
              <a:rPr lang="en-US" sz="4950" dirty="0">
                <a:solidFill>
                  <a:srgbClr val="C04B36"/>
                </a:solidFill>
                <a:latin typeface="Arial" pitchFamily="34" charset="0"/>
                <a:ea typeface="Arial" pitchFamily="34" charset="-122"/>
                <a:cs typeface="Arial" pitchFamily="34" charset="-120"/>
              </a:rPr>
              <a:t>25%</a:t>
            </a:r>
            <a:endParaRPr lang="en-US" sz="4950" dirty="0"/>
          </a:p>
        </p:txBody>
      </p:sp>
      <p:sp>
        <p:nvSpPr>
          <p:cNvPr id="14" name="Text 12"/>
          <p:cNvSpPr/>
          <p:nvPr/>
        </p:nvSpPr>
        <p:spPr>
          <a:xfrm>
            <a:off x="6889700" y="4886325"/>
            <a:ext cx="4643781" cy="1118146"/>
          </a:xfrm>
          <a:prstGeom prst="rect">
            <a:avLst/>
          </a:prstGeom>
          <a:noFill/>
          <a:ln/>
        </p:spPr>
        <p:txBody>
          <a:bodyPr wrap="square" lIns="25400" tIns="25400" rIns="25400" bIns="25400" rtlCol="0" anchor="t">
            <a:normAutofit/>
          </a:bodyPr>
          <a:lstStyle/>
          <a:p>
            <a:pPr algn="l" indent="0" marL="0">
              <a:lnSpc>
                <a:spcPct val="121935"/>
              </a:lnSpc>
              <a:buNone/>
            </a:pPr>
            <a:r>
              <a:rPr lang="en-US" sz="2025" dirty="0">
                <a:solidFill>
                  <a:srgbClr val="8C6A61"/>
                </a:solidFill>
                <a:latin typeface="Arial" pitchFamily="34" charset="0"/>
                <a:ea typeface="Arial" pitchFamily="34" charset="-122"/>
                <a:cs typeface="Arial" pitchFamily="34" charset="-120"/>
              </a:rPr>
              <a:t>of adults: creators, founders &amp; operators of one-person, agent-powered businesses</a:t>
            </a:r>
            <a:endParaRPr lang="en-US" sz="2025" dirty="0"/>
          </a:p>
        </p:txBody>
      </p:sp>
      <p:sp>
        <p:nvSpPr>
          <p:cNvPr id="15" name="Shape 13"/>
          <p:cNvSpPr/>
          <p:nvPr/>
        </p:nvSpPr>
        <p:spPr>
          <a:xfrm>
            <a:off x="12007825" y="3819525"/>
            <a:ext cx="5232425" cy="2470696"/>
          </a:xfrm>
          <a:prstGeom prst="roundRect">
            <a:avLst>
              <a:gd name="adj" fmla="val 10023"/>
            </a:avLst>
          </a:prstGeom>
          <a:solidFill>
            <a:srgbClr val="FFFFFF">
              <a:alpha val="40000"/>
            </a:srgbClr>
          </a:solidFill>
          <a:ln/>
        </p:spPr>
      </p:sp>
      <p:sp>
        <p:nvSpPr>
          <p:cNvPr id="16" name="Text 14"/>
          <p:cNvSpPr/>
          <p:nvPr/>
        </p:nvSpPr>
        <p:spPr>
          <a:xfrm>
            <a:off x="12369775" y="4143375"/>
            <a:ext cx="4959377" cy="666750"/>
          </a:xfrm>
          <a:prstGeom prst="rect">
            <a:avLst/>
          </a:prstGeom>
          <a:noFill/>
          <a:ln/>
        </p:spPr>
        <p:txBody>
          <a:bodyPr wrap="square" lIns="25400" tIns="25400" rIns="25400" bIns="25400" rtlCol="0" anchor="t">
            <a:normAutofit/>
          </a:bodyPr>
          <a:lstStyle/>
          <a:p>
            <a:pPr algn="l" indent="0" marL="0">
              <a:lnSpc>
                <a:spcPct val="87417"/>
              </a:lnSpc>
              <a:buNone/>
            </a:pPr>
            <a:r>
              <a:rPr lang="en-US" sz="4950" dirty="0">
                <a:solidFill>
                  <a:srgbClr val="42302E"/>
                </a:solidFill>
                <a:latin typeface="Arial" pitchFamily="34" charset="0"/>
                <a:ea typeface="Arial" pitchFamily="34" charset="-122"/>
                <a:cs typeface="Arial" pitchFamily="34" charset="-120"/>
              </a:rPr>
              <a:t>THE REST</a:t>
            </a:r>
            <a:endParaRPr lang="en-US" sz="4950" dirty="0"/>
          </a:p>
        </p:txBody>
      </p:sp>
      <p:sp>
        <p:nvSpPr>
          <p:cNvPr id="17" name="Text 15"/>
          <p:cNvSpPr/>
          <p:nvPr/>
        </p:nvSpPr>
        <p:spPr>
          <a:xfrm>
            <a:off x="12369775" y="4886325"/>
            <a:ext cx="4959377" cy="398115"/>
          </a:xfrm>
          <a:prstGeom prst="rect">
            <a:avLst/>
          </a:prstGeom>
          <a:noFill/>
          <a:ln/>
        </p:spPr>
        <p:txBody>
          <a:bodyPr wrap="square" lIns="25400" tIns="25400" rIns="25400" bIns="25400" rtlCol="0" anchor="t">
            <a:normAutofit/>
          </a:bodyPr>
          <a:lstStyle/>
          <a:p>
            <a:pPr algn="l" indent="0" marL="0">
              <a:lnSpc>
                <a:spcPct val="121935"/>
              </a:lnSpc>
              <a:buNone/>
            </a:pPr>
            <a:r>
              <a:rPr lang="en-US" sz="2025" dirty="0">
                <a:solidFill>
                  <a:srgbClr val="8C6A61"/>
                </a:solidFill>
                <a:latin typeface="Arial" pitchFamily="34" charset="0"/>
                <a:ea typeface="Arial" pitchFamily="34" charset="-122"/>
                <a:cs typeface="Arial" pitchFamily="34" charset="-120"/>
              </a:rPr>
              <a:t>retired or out of the labor force</a:t>
            </a:r>
            <a:endParaRPr lang="en-US" sz="2025" dirty="0"/>
          </a:p>
        </p:txBody>
      </p:sp>
      <p:sp>
        <p:nvSpPr>
          <p:cNvPr id="18" name="Text 16"/>
          <p:cNvSpPr/>
          <p:nvPr/>
        </p:nvSpPr>
        <p:spPr>
          <a:xfrm>
            <a:off x="1047750" y="6350794"/>
            <a:ext cx="15304770" cy="923925"/>
          </a:xfrm>
          <a:prstGeom prst="rect">
            <a:avLst/>
          </a:prstGeom>
          <a:noFill/>
          <a:ln/>
        </p:spPr>
        <p:txBody>
          <a:bodyPr wrap="square" lIns="25400" tIns="25400" rIns="25400" bIns="25400" rtlCol="0" anchor="t">
            <a:normAutofit/>
          </a:bodyPr>
          <a:lstStyle/>
          <a:p>
            <a:pPr algn="l" indent="0" marL="0">
              <a:lnSpc>
                <a:spcPct val="130986"/>
              </a:lnSpc>
              <a:buNone/>
            </a:pPr>
            <a:r>
              <a:rPr lang="en-US" sz="2325" dirty="0">
                <a:solidFill>
                  <a:srgbClr val="8C6A61"/>
                </a:solidFill>
                <a:latin typeface="Arial" pitchFamily="34" charset="0"/>
                <a:ea typeface="Arial" pitchFamily="34" charset="-122"/>
                <a:cs typeface="Arial" pitchFamily="34" charset="-120"/>
              </a:rPr>
              <a:t>Many adults will work less like employees and more like small companies of one — directing teams of AI agents instead of reporting to a manager.</a:t>
            </a:r>
            <a:endParaRPr lang="en-US" sz="2325" dirty="0"/>
          </a:p>
        </p:txBody>
      </p:sp>
      <p:sp>
        <p:nvSpPr>
          <p:cNvPr id="19" name="Text 17"/>
          <p:cNvSpPr/>
          <p:nvPr/>
        </p:nvSpPr>
        <p:spPr>
          <a:xfrm>
            <a:off x="1047750" y="7427119"/>
            <a:ext cx="15304770" cy="923925"/>
          </a:xfrm>
          <a:prstGeom prst="rect">
            <a:avLst/>
          </a:prstGeom>
          <a:noFill/>
          <a:ln/>
        </p:spPr>
        <p:txBody>
          <a:bodyPr wrap="square" lIns="25400" tIns="25400" rIns="25400" bIns="25400" rtlCol="0" anchor="t">
            <a:normAutofit/>
          </a:bodyPr>
          <a:lstStyle/>
          <a:p>
            <a:pPr algn="l" indent="0" marL="0">
              <a:lnSpc>
                <a:spcPct val="130986"/>
              </a:lnSpc>
              <a:buNone/>
            </a:pPr>
            <a:r>
              <a:rPr lang="en-US" sz="2325" dirty="0">
                <a:solidFill>
                  <a:srgbClr val="8C6A61"/>
                </a:solidFill>
                <a:latin typeface="Arial" pitchFamily="34" charset="0"/>
                <a:ea typeface="Arial" pitchFamily="34" charset="-122"/>
                <a:cs typeface="Arial" pitchFamily="34" charset="-120"/>
              </a:rPr>
              <a:t>When expertise is abundant, the scarce skill isn't knowing the answer. It's choosing the question, setting direction, and judging the result.</a:t>
            </a:r>
            <a:endParaRPr lang="en-US" sz="2325" dirty="0"/>
          </a:p>
        </p:txBody>
      </p:sp>
      <p:sp>
        <p:nvSpPr>
          <p:cNvPr id="20" name="Shape 18"/>
          <p:cNvSpPr/>
          <p:nvPr/>
        </p:nvSpPr>
        <p:spPr>
          <a:xfrm>
            <a:off x="1047750" y="8373517"/>
            <a:ext cx="16192500" cy="9525"/>
          </a:xfrm>
          <a:prstGeom prst="rect">
            <a:avLst/>
          </a:prstGeom>
          <a:solidFill>
            <a:srgbClr val="46302E">
              <a:alpha val="15000"/>
            </a:srgbClr>
          </a:solidFill>
          <a:ln/>
        </p:spPr>
      </p:sp>
      <p:sp>
        <p:nvSpPr>
          <p:cNvPr id="21" name="Text 19"/>
          <p:cNvSpPr/>
          <p:nvPr/>
        </p:nvSpPr>
        <p:spPr>
          <a:xfrm>
            <a:off x="1047750" y="8649742"/>
            <a:ext cx="16678275" cy="989558"/>
          </a:xfrm>
          <a:prstGeom prst="rect">
            <a:avLst/>
          </a:prstGeom>
          <a:noFill/>
          <a:ln/>
        </p:spPr>
        <p:txBody>
          <a:bodyPr wrap="square" lIns="25400" tIns="25400" rIns="25400" bIns="25400" rtlCol="0" anchor="t">
            <a:normAutofit/>
          </a:bodyPr>
          <a:lstStyle/>
          <a:p>
            <a:pPr algn="l" indent="0" marL="0">
              <a:lnSpc>
                <a:spcPct val="117529"/>
              </a:lnSpc>
              <a:buNone/>
            </a:pPr>
            <a:r>
              <a:rPr lang="en-US" sz="2775" dirty="0">
                <a:solidFill>
                  <a:srgbClr val="42302E"/>
                </a:solidFill>
                <a:latin typeface="Arial" pitchFamily="34" charset="0"/>
                <a:ea typeface="Arial" pitchFamily="34" charset="-122"/>
                <a:cs typeface="Arial" pitchFamily="34" charset="-120"/>
              </a:rPr>
              <a:t>We're not just changing how students learn. We're changing what school is </a:t>
            </a:r>
            <a:pPr algn="l" indent="0" marL="0">
              <a:lnSpc>
                <a:spcPct val="117529"/>
              </a:lnSpc>
              <a:buNone/>
            </a:pPr>
            <a:r>
              <a:rPr lang="en-US" sz="2775" i="1" dirty="0">
                <a:solidFill>
                  <a:srgbClr val="C04B36"/>
                </a:solidFill>
                <a:latin typeface="Arial" pitchFamily="34" charset="0"/>
                <a:ea typeface="Arial" pitchFamily="34" charset="-122"/>
                <a:cs typeface="Arial" pitchFamily="34" charset="-120"/>
              </a:rPr>
              <a:t>for </a:t>
            </a:r>
            <a:pPr algn="l" indent="0" marL="0">
              <a:lnSpc>
                <a:spcPct val="117529"/>
              </a:lnSpc>
              <a:buNone/>
            </a:pPr>
            <a:r>
              <a:rPr lang="en-US" sz="2775" dirty="0">
                <a:solidFill>
                  <a:srgbClr val="42302E"/>
                </a:solidFill>
                <a:latin typeface="Arial" pitchFamily="34" charset="0"/>
                <a:ea typeface="Arial" pitchFamily="34" charset="-122"/>
                <a:cs typeface="Arial" pitchFamily="34" charset="-120"/>
              </a:rPr>
              <a:t>— from producing employees to developing people who can direct intelligent systems.</a:t>
            </a:r>
            <a:endParaRPr lang="en-US" sz="2775"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06</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5146610"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06 — THE NO-REGRETS BET</a:t>
            </a:r>
            <a:endParaRPr lang="en-US" sz="1875" dirty="0"/>
          </a:p>
        </p:txBody>
      </p:sp>
      <p:sp>
        <p:nvSpPr>
          <p:cNvPr id="7" name="Text 5"/>
          <p:cNvSpPr/>
          <p:nvPr/>
        </p:nvSpPr>
        <p:spPr>
          <a:xfrm>
            <a:off x="1047750" y="1433513"/>
            <a:ext cx="15304770" cy="1638300"/>
          </a:xfrm>
          <a:prstGeom prst="rect">
            <a:avLst/>
          </a:prstGeom>
          <a:noFill/>
          <a:ln/>
        </p:spPr>
        <p:txBody>
          <a:bodyPr wrap="square" lIns="25400" tIns="25400" rIns="25400" bIns="25400" rtlCol="0" anchor="t">
            <a:normAutofit/>
          </a:bodyPr>
          <a:lstStyle/>
          <a:p>
            <a:pPr algn="l" indent="0" marL="0">
              <a:lnSpc>
                <a:spcPct val="91304"/>
              </a:lnSpc>
              <a:buNone/>
            </a:pPr>
            <a:r>
              <a:rPr lang="en-US" sz="6000" dirty="0">
                <a:solidFill>
                  <a:srgbClr val="42302E"/>
                </a:solidFill>
                <a:latin typeface="Arial" pitchFamily="34" charset="0"/>
                <a:ea typeface="Arial" pitchFamily="34" charset="-122"/>
                <a:cs typeface="Arial" pitchFamily="34" charset="-120"/>
              </a:rPr>
              <a:t>Whichever future arrives, the same school model wins</a:t>
            </a:r>
            <a:pPr algn="l" indent="0" marL="0">
              <a:lnSpc>
                <a:spcPct val="91304"/>
              </a:lnSpc>
              <a:buNone/>
            </a:pPr>
            <a:r>
              <a:rPr lang="en-US" sz="6000" dirty="0">
                <a:solidFill>
                  <a:srgbClr val="D2543F"/>
                </a:solidFill>
                <a:latin typeface="Arial" pitchFamily="34" charset="0"/>
                <a:ea typeface="Arial" pitchFamily="34" charset="-122"/>
                <a:cs typeface="Arial" pitchFamily="34" charset="-120"/>
              </a:rPr>
              <a:t>.</a:t>
            </a:r>
            <a:endParaRPr lang="en-US" sz="6000" dirty="0"/>
          </a:p>
        </p:txBody>
      </p:sp>
      <p:sp>
        <p:nvSpPr>
          <p:cNvPr id="8" name="Text 6"/>
          <p:cNvSpPr/>
          <p:nvPr/>
        </p:nvSpPr>
        <p:spPr>
          <a:xfrm>
            <a:off x="1047750" y="3186113"/>
            <a:ext cx="17811750" cy="438150"/>
          </a:xfrm>
          <a:prstGeom prst="rect">
            <a:avLst/>
          </a:prstGeom>
          <a:noFill/>
          <a:ln/>
        </p:spPr>
        <p:txBody>
          <a:bodyPr wrap="square" lIns="25400" tIns="25400" rIns="25400" bIns="25400" rtlCol="0" anchor="t">
            <a:normAutofit/>
          </a:bodyPr>
          <a:lstStyle/>
          <a:p>
            <a:pPr algn="l" indent="0" marL="0">
              <a:lnSpc>
                <a:spcPct val="121739"/>
              </a:lnSpc>
              <a:buNone/>
            </a:pPr>
            <a:r>
              <a:rPr lang="en-US" sz="2250" dirty="0">
                <a:solidFill>
                  <a:srgbClr val="8C6A61"/>
                </a:solidFill>
                <a:latin typeface="Arial" pitchFamily="34" charset="0"/>
                <a:ea typeface="Arial" pitchFamily="34" charset="-122"/>
                <a:cs typeface="Arial" pitchFamily="34" charset="-120"/>
              </a:rPr>
              <a:t>The economies differ dramatically. The educational bets do not.</a:t>
            </a:r>
            <a:endParaRPr lang="en-US" sz="2250" dirty="0"/>
          </a:p>
        </p:txBody>
      </p:sp>
      <p:sp>
        <p:nvSpPr>
          <p:cNvPr id="9" name="Shape 7"/>
          <p:cNvSpPr/>
          <p:nvPr/>
        </p:nvSpPr>
        <p:spPr>
          <a:xfrm>
            <a:off x="1047750" y="5158011"/>
            <a:ext cx="1666056" cy="595313"/>
          </a:xfrm>
          <a:prstGeom prst="roundRect">
            <a:avLst>
              <a:gd name="adj" fmla="val 50000"/>
            </a:avLst>
          </a:prstGeom>
          <a:solidFill>
            <a:srgbClr val="FFFFFF">
              <a:alpha val="50000"/>
            </a:srgbClr>
          </a:solidFill>
          <a:ln/>
        </p:spPr>
      </p:sp>
      <p:sp>
        <p:nvSpPr>
          <p:cNvPr id="10" name="Text 8"/>
          <p:cNvSpPr/>
          <p:nvPr/>
        </p:nvSpPr>
        <p:spPr>
          <a:xfrm>
            <a:off x="1333500" y="5291361"/>
            <a:ext cx="1170756" cy="366712"/>
          </a:xfrm>
          <a:prstGeom prst="rect">
            <a:avLst/>
          </a:prstGeom>
          <a:noFill/>
          <a:ln/>
        </p:spPr>
        <p:txBody>
          <a:bodyPr wrap="square" lIns="25400" tIns="25400" rIns="25400" bIns="25400" rtlCol="0" anchor="t">
            <a:normAutofit/>
          </a:bodyPr>
          <a:lstStyle/>
          <a:p>
            <a:pPr algn="l" indent="0" marL="0">
              <a:buNone/>
            </a:pPr>
            <a:r>
              <a:rPr lang="en-US" sz="1800" spc="288" kern="0" dirty="0">
                <a:solidFill>
                  <a:srgbClr val="42302E"/>
                </a:solidFill>
                <a:latin typeface="Arial" pitchFamily="34" charset="0"/>
                <a:ea typeface="Arial" pitchFamily="34" charset="-122"/>
                <a:cs typeface="Arial" pitchFamily="34" charset="-120"/>
              </a:rPr>
              <a:t>SLOWER</a:t>
            </a:r>
            <a:endParaRPr lang="en-US" sz="1800" dirty="0"/>
          </a:p>
        </p:txBody>
      </p:sp>
      <p:sp>
        <p:nvSpPr>
          <p:cNvPr id="11" name="Text 9"/>
          <p:cNvSpPr/>
          <p:nvPr/>
        </p:nvSpPr>
        <p:spPr>
          <a:xfrm>
            <a:off x="2885256" y="5219923"/>
            <a:ext cx="400050" cy="509587"/>
          </a:xfrm>
          <a:prstGeom prst="rect">
            <a:avLst/>
          </a:prstGeom>
          <a:noFill/>
          <a:ln/>
        </p:spPr>
        <p:txBody>
          <a:bodyPr wrap="square" lIns="25400" tIns="25400" rIns="25400" bIns="25400" rtlCol="0" anchor="t">
            <a:normAutofit/>
          </a:bodyPr>
          <a:lstStyle/>
          <a:p>
            <a:pPr algn="l" indent="0" marL="0">
              <a:buNone/>
            </a:pPr>
            <a:r>
              <a:rPr lang="en-US" sz="2550" dirty="0">
                <a:solidFill>
                  <a:srgbClr val="D2543F"/>
                </a:solidFill>
                <a:latin typeface="Arial" pitchFamily="34" charset="0"/>
                <a:ea typeface="Arial" pitchFamily="34" charset="-122"/>
                <a:cs typeface="Arial" pitchFamily="34" charset="-120"/>
              </a:rPr>
              <a:t>→</a:t>
            </a:r>
            <a:endParaRPr lang="en-US" sz="2550" dirty="0"/>
          </a:p>
        </p:txBody>
      </p:sp>
      <p:sp>
        <p:nvSpPr>
          <p:cNvPr id="12" name="Shape 10"/>
          <p:cNvSpPr/>
          <p:nvPr/>
        </p:nvSpPr>
        <p:spPr>
          <a:xfrm>
            <a:off x="1047750" y="5924773"/>
            <a:ext cx="1669926" cy="623888"/>
          </a:xfrm>
          <a:prstGeom prst="roundRect">
            <a:avLst>
              <a:gd name="adj" fmla="val 50000"/>
            </a:avLst>
          </a:prstGeom>
          <a:solidFill>
            <a:srgbClr val="FFFFFF">
              <a:alpha val="70000"/>
            </a:srgbClr>
          </a:solidFill>
          <a:ln w="14288">
            <a:solidFill>
              <a:srgbClr val="D2543F">
                <a:alpha val="40000"/>
              </a:srgbClr>
            </a:solidFill>
            <a:prstDash val="solid"/>
          </a:ln>
        </p:spPr>
      </p:sp>
      <p:sp>
        <p:nvSpPr>
          <p:cNvPr id="13" name="Text 11"/>
          <p:cNvSpPr/>
          <p:nvPr/>
        </p:nvSpPr>
        <p:spPr>
          <a:xfrm>
            <a:off x="1347788" y="6072411"/>
            <a:ext cx="1146051" cy="366712"/>
          </a:xfrm>
          <a:prstGeom prst="rect">
            <a:avLst/>
          </a:prstGeom>
          <a:noFill/>
          <a:ln/>
        </p:spPr>
        <p:txBody>
          <a:bodyPr wrap="square" lIns="25400" tIns="25400" rIns="25400" bIns="25400" rtlCol="0" anchor="t">
            <a:normAutofit/>
          </a:bodyPr>
          <a:lstStyle/>
          <a:p>
            <a:pPr algn="l" indent="0" marL="0">
              <a:buNone/>
            </a:pPr>
            <a:r>
              <a:rPr lang="en-US" sz="1800" spc="288" kern="0" dirty="0">
                <a:solidFill>
                  <a:srgbClr val="C04B36"/>
                </a:solidFill>
                <a:latin typeface="Arial" pitchFamily="34" charset="0"/>
                <a:ea typeface="Arial" pitchFamily="34" charset="-122"/>
                <a:cs typeface="Arial" pitchFamily="34" charset="-120"/>
              </a:rPr>
              <a:t>MEDIAN</a:t>
            </a:r>
            <a:endParaRPr lang="en-US" sz="1800" dirty="0"/>
          </a:p>
        </p:txBody>
      </p:sp>
      <p:sp>
        <p:nvSpPr>
          <p:cNvPr id="14" name="Text 12"/>
          <p:cNvSpPr/>
          <p:nvPr/>
        </p:nvSpPr>
        <p:spPr>
          <a:xfrm>
            <a:off x="2889126" y="6000973"/>
            <a:ext cx="400050" cy="509587"/>
          </a:xfrm>
          <a:prstGeom prst="rect">
            <a:avLst/>
          </a:prstGeom>
          <a:noFill/>
          <a:ln/>
        </p:spPr>
        <p:txBody>
          <a:bodyPr wrap="square" lIns="25400" tIns="25400" rIns="25400" bIns="25400" rtlCol="0" anchor="t">
            <a:normAutofit/>
          </a:bodyPr>
          <a:lstStyle/>
          <a:p>
            <a:pPr algn="l" indent="0" marL="0">
              <a:buNone/>
            </a:pPr>
            <a:r>
              <a:rPr lang="en-US" sz="2550" dirty="0">
                <a:solidFill>
                  <a:srgbClr val="D2543F"/>
                </a:solidFill>
                <a:latin typeface="Arial" pitchFamily="34" charset="0"/>
                <a:ea typeface="Arial" pitchFamily="34" charset="-122"/>
                <a:cs typeface="Arial" pitchFamily="34" charset="-120"/>
              </a:rPr>
              <a:t>→</a:t>
            </a:r>
            <a:endParaRPr lang="en-US" sz="2550" dirty="0"/>
          </a:p>
        </p:txBody>
      </p:sp>
      <p:sp>
        <p:nvSpPr>
          <p:cNvPr id="15" name="Shape 13"/>
          <p:cNvSpPr/>
          <p:nvPr/>
        </p:nvSpPr>
        <p:spPr>
          <a:xfrm>
            <a:off x="1047750" y="6720111"/>
            <a:ext cx="1640681" cy="595313"/>
          </a:xfrm>
          <a:prstGeom prst="roundRect">
            <a:avLst>
              <a:gd name="adj" fmla="val 50000"/>
            </a:avLst>
          </a:prstGeom>
          <a:gradFill rotWithShape="1">
            <a:gsLst>
              <a:gs pos="0">
                <a:srgbClr val="573841">
                  <a:alpha val="100000"/>
                </a:srgbClr>
              </a:gs>
              <a:gs pos="100000">
                <a:srgbClr val="774C4F">
                  <a:alpha val="100000"/>
                </a:srgbClr>
              </a:gs>
            </a:gsLst>
            <a:lin ang="3000000" scaled="0"/>
          </a:gradFill>
          <a:ln/>
        </p:spPr>
      </p:sp>
      <p:sp>
        <p:nvSpPr>
          <p:cNvPr id="16" name="Text 14"/>
          <p:cNvSpPr/>
          <p:nvPr/>
        </p:nvSpPr>
        <p:spPr>
          <a:xfrm>
            <a:off x="1333500" y="6853461"/>
            <a:ext cx="1145381" cy="366712"/>
          </a:xfrm>
          <a:prstGeom prst="rect">
            <a:avLst/>
          </a:prstGeom>
          <a:noFill/>
          <a:ln/>
        </p:spPr>
        <p:txBody>
          <a:bodyPr wrap="square" lIns="25400" tIns="25400" rIns="25400" bIns="25400" rtlCol="0" anchor="t">
            <a:normAutofit/>
          </a:bodyPr>
          <a:lstStyle/>
          <a:p>
            <a:pPr algn="l" indent="0" marL="0">
              <a:buNone/>
            </a:pPr>
            <a:r>
              <a:rPr lang="en-US" sz="1800" spc="288" kern="0" dirty="0">
                <a:solidFill>
                  <a:srgbClr val="FCEEE2"/>
                </a:solidFill>
                <a:latin typeface="Arial" pitchFamily="34" charset="0"/>
                <a:ea typeface="Arial" pitchFamily="34" charset="-122"/>
                <a:cs typeface="Arial" pitchFamily="34" charset="-120"/>
              </a:rPr>
              <a:t>AI 2040</a:t>
            </a:r>
            <a:endParaRPr lang="en-US" sz="1800" dirty="0"/>
          </a:p>
        </p:txBody>
      </p:sp>
      <p:sp>
        <p:nvSpPr>
          <p:cNvPr id="17" name="Text 15"/>
          <p:cNvSpPr/>
          <p:nvPr/>
        </p:nvSpPr>
        <p:spPr>
          <a:xfrm>
            <a:off x="2859881" y="6782023"/>
            <a:ext cx="400050" cy="509587"/>
          </a:xfrm>
          <a:prstGeom prst="rect">
            <a:avLst/>
          </a:prstGeom>
          <a:noFill/>
          <a:ln/>
        </p:spPr>
        <p:txBody>
          <a:bodyPr wrap="square" lIns="25400" tIns="25400" rIns="25400" bIns="25400" rtlCol="0" anchor="t">
            <a:normAutofit/>
          </a:bodyPr>
          <a:lstStyle/>
          <a:p>
            <a:pPr algn="l" indent="0" marL="0">
              <a:buNone/>
            </a:pPr>
            <a:r>
              <a:rPr lang="en-US" sz="2550" dirty="0">
                <a:solidFill>
                  <a:srgbClr val="D2543F"/>
                </a:solidFill>
                <a:latin typeface="Arial" pitchFamily="34" charset="0"/>
                <a:ea typeface="Arial" pitchFamily="34" charset="-122"/>
                <a:cs typeface="Arial" pitchFamily="34" charset="-120"/>
              </a:rPr>
              <a:t>→</a:t>
            </a:r>
            <a:endParaRPr lang="en-US" sz="2550" dirty="0"/>
          </a:p>
        </p:txBody>
      </p:sp>
      <p:sp>
        <p:nvSpPr>
          <p:cNvPr id="18" name="Shape 16"/>
          <p:cNvSpPr/>
          <p:nvPr/>
        </p:nvSpPr>
        <p:spPr>
          <a:xfrm>
            <a:off x="4800600" y="4815111"/>
            <a:ext cx="12439650" cy="2843213"/>
          </a:xfrm>
          <a:prstGeom prst="roundRect">
            <a:avLst>
              <a:gd name="adj" fmla="val 10720"/>
            </a:avLst>
          </a:prstGeom>
          <a:gradFill rotWithShape="1">
            <a:gsLst>
              <a:gs pos="0">
                <a:srgbClr val="573841">
                  <a:alpha val="100000"/>
                </a:srgbClr>
              </a:gs>
              <a:gs pos="100000">
                <a:srgbClr val="805350">
                  <a:alpha val="100000"/>
                </a:srgbClr>
              </a:gs>
            </a:gsLst>
            <a:lin ang="3600000" scaled="0"/>
          </a:gradFill>
          <a:ln/>
          <a:effectLst>
            <a:outerShdw sx="100000" sy="100000" kx="0" ky="0" algn="bl" rotWithShape="0" blurRad="571500" dist="228600" dir="5400000">
              <a:srgbClr val="784141">
                <a:alpha val="30000"/>
              </a:srgbClr>
            </a:outerShdw>
          </a:effectLst>
        </p:spPr>
      </p:sp>
      <p:sp>
        <p:nvSpPr>
          <p:cNvPr id="19" name="Text 17"/>
          <p:cNvSpPr/>
          <p:nvPr/>
        </p:nvSpPr>
        <p:spPr>
          <a:xfrm>
            <a:off x="5334000" y="5253261"/>
            <a:ext cx="12510135" cy="385763"/>
          </a:xfrm>
          <a:prstGeom prst="rect">
            <a:avLst/>
          </a:prstGeom>
          <a:noFill/>
          <a:ln/>
        </p:spPr>
        <p:txBody>
          <a:bodyPr wrap="square" lIns="25400" tIns="25400" rIns="25400" bIns="25400" rtlCol="0" anchor="t">
            <a:normAutofit/>
          </a:bodyPr>
          <a:lstStyle/>
          <a:p>
            <a:pPr algn="l" indent="0" marL="0">
              <a:buNone/>
            </a:pPr>
            <a:r>
              <a:rPr lang="en-US" sz="1875" spc="375" kern="0" dirty="0">
                <a:solidFill>
                  <a:srgbClr val="F2A288"/>
                </a:solidFill>
                <a:latin typeface="Arial" pitchFamily="34" charset="0"/>
                <a:ea typeface="Arial" pitchFamily="34" charset="-122"/>
                <a:cs typeface="Arial" pitchFamily="34" charset="-120"/>
              </a:rPr>
              <a:t>THE SAME SIX PRIORITIES</a:t>
            </a:r>
            <a:endParaRPr lang="en-US" sz="1875" dirty="0"/>
          </a:p>
        </p:txBody>
      </p:sp>
      <p:sp>
        <p:nvSpPr>
          <p:cNvPr id="20" name="Shape 18"/>
          <p:cNvSpPr/>
          <p:nvPr/>
        </p:nvSpPr>
        <p:spPr>
          <a:xfrm>
            <a:off x="5334000" y="5867623"/>
            <a:ext cx="3562350" cy="9525"/>
          </a:xfrm>
          <a:prstGeom prst="rect">
            <a:avLst/>
          </a:prstGeom>
          <a:solidFill>
            <a:srgbClr val="FCEEE2">
              <a:alpha val="25000"/>
            </a:srgbClr>
          </a:solidFill>
          <a:ln/>
        </p:spPr>
      </p:sp>
      <p:sp>
        <p:nvSpPr>
          <p:cNvPr id="21" name="Text 19"/>
          <p:cNvSpPr/>
          <p:nvPr/>
        </p:nvSpPr>
        <p:spPr>
          <a:xfrm>
            <a:off x="5334000" y="6029548"/>
            <a:ext cx="3669221" cy="438150"/>
          </a:xfrm>
          <a:prstGeom prst="rect">
            <a:avLst/>
          </a:prstGeom>
          <a:noFill/>
          <a:ln/>
        </p:spPr>
        <p:txBody>
          <a:bodyPr wrap="square" lIns="25400" tIns="25400" rIns="25400" bIns="25400" rtlCol="0" anchor="t">
            <a:normAutofit/>
          </a:bodyPr>
          <a:lstStyle/>
          <a:p>
            <a:pPr algn="l" indent="0" marL="0">
              <a:buNone/>
            </a:pPr>
            <a:r>
              <a:rPr lang="en-US" sz="2175" dirty="0">
                <a:solidFill>
                  <a:srgbClr val="FCEEE2"/>
                </a:solidFill>
                <a:latin typeface="Arial" pitchFamily="34" charset="0"/>
                <a:ea typeface="Arial" pitchFamily="34" charset="-122"/>
                <a:cs typeface="Arial" pitchFamily="34" charset="-120"/>
              </a:rPr>
              <a:t>Strong foundations</a:t>
            </a:r>
            <a:endParaRPr lang="en-US" sz="2175" dirty="0"/>
          </a:p>
        </p:txBody>
      </p:sp>
      <p:sp>
        <p:nvSpPr>
          <p:cNvPr id="22" name="Shape 20"/>
          <p:cNvSpPr/>
          <p:nvPr/>
        </p:nvSpPr>
        <p:spPr>
          <a:xfrm>
            <a:off x="9239250" y="5867623"/>
            <a:ext cx="3562350" cy="9525"/>
          </a:xfrm>
          <a:prstGeom prst="rect">
            <a:avLst/>
          </a:prstGeom>
          <a:solidFill>
            <a:srgbClr val="FCEEE2">
              <a:alpha val="25000"/>
            </a:srgbClr>
          </a:solidFill>
          <a:ln/>
        </p:spPr>
      </p:sp>
      <p:sp>
        <p:nvSpPr>
          <p:cNvPr id="23" name="Text 21"/>
          <p:cNvSpPr/>
          <p:nvPr/>
        </p:nvSpPr>
        <p:spPr>
          <a:xfrm>
            <a:off x="9239250" y="6029548"/>
            <a:ext cx="3669221" cy="438150"/>
          </a:xfrm>
          <a:prstGeom prst="rect">
            <a:avLst/>
          </a:prstGeom>
          <a:noFill/>
          <a:ln/>
        </p:spPr>
        <p:txBody>
          <a:bodyPr wrap="square" lIns="25400" tIns="25400" rIns="25400" bIns="25400" rtlCol="0" anchor="t">
            <a:normAutofit/>
          </a:bodyPr>
          <a:lstStyle/>
          <a:p>
            <a:pPr algn="l" indent="0" marL="0">
              <a:buNone/>
            </a:pPr>
            <a:r>
              <a:rPr lang="en-US" sz="2175" dirty="0">
                <a:solidFill>
                  <a:srgbClr val="FCEEE2"/>
                </a:solidFill>
                <a:latin typeface="Arial" pitchFamily="34" charset="0"/>
                <a:ea typeface="Arial" pitchFamily="34" charset="-122"/>
                <a:cs typeface="Arial" pitchFamily="34" charset="-120"/>
              </a:rPr>
              <a:t>Independent judgment</a:t>
            </a:r>
            <a:endParaRPr lang="en-US" sz="2175" dirty="0"/>
          </a:p>
        </p:txBody>
      </p:sp>
      <p:sp>
        <p:nvSpPr>
          <p:cNvPr id="24" name="Shape 22"/>
          <p:cNvSpPr/>
          <p:nvPr/>
        </p:nvSpPr>
        <p:spPr>
          <a:xfrm>
            <a:off x="13144500" y="5867623"/>
            <a:ext cx="3562350" cy="9525"/>
          </a:xfrm>
          <a:prstGeom prst="rect">
            <a:avLst/>
          </a:prstGeom>
          <a:solidFill>
            <a:srgbClr val="FCEEE2">
              <a:alpha val="25000"/>
            </a:srgbClr>
          </a:solidFill>
          <a:ln/>
        </p:spPr>
      </p:sp>
      <p:sp>
        <p:nvSpPr>
          <p:cNvPr id="25" name="Text 23"/>
          <p:cNvSpPr/>
          <p:nvPr/>
        </p:nvSpPr>
        <p:spPr>
          <a:xfrm>
            <a:off x="13144500" y="6029548"/>
            <a:ext cx="3669221" cy="438150"/>
          </a:xfrm>
          <a:prstGeom prst="rect">
            <a:avLst/>
          </a:prstGeom>
          <a:noFill/>
          <a:ln/>
        </p:spPr>
        <p:txBody>
          <a:bodyPr wrap="square" lIns="25400" tIns="25400" rIns="25400" bIns="25400" rtlCol="0" anchor="t">
            <a:normAutofit/>
          </a:bodyPr>
          <a:lstStyle/>
          <a:p>
            <a:pPr algn="l" indent="0" marL="0">
              <a:buNone/>
            </a:pPr>
            <a:r>
              <a:rPr lang="en-US" sz="2175" dirty="0">
                <a:solidFill>
                  <a:srgbClr val="FCEEE2"/>
                </a:solidFill>
                <a:latin typeface="Arial" pitchFamily="34" charset="0"/>
                <a:ea typeface="Arial" pitchFamily="34" charset="-122"/>
                <a:cs typeface="Arial" pitchFamily="34" charset="-120"/>
              </a:rPr>
              <a:t>AI &amp; agent fluency</a:t>
            </a:r>
            <a:endParaRPr lang="en-US" sz="2175" dirty="0"/>
          </a:p>
        </p:txBody>
      </p:sp>
      <p:sp>
        <p:nvSpPr>
          <p:cNvPr id="26" name="Shape 24"/>
          <p:cNvSpPr/>
          <p:nvPr/>
        </p:nvSpPr>
        <p:spPr>
          <a:xfrm>
            <a:off x="5334000" y="6658198"/>
            <a:ext cx="3562350" cy="9525"/>
          </a:xfrm>
          <a:prstGeom prst="rect">
            <a:avLst/>
          </a:prstGeom>
          <a:solidFill>
            <a:srgbClr val="FCEEE2">
              <a:alpha val="25000"/>
            </a:srgbClr>
          </a:solidFill>
          <a:ln/>
        </p:spPr>
      </p:sp>
      <p:sp>
        <p:nvSpPr>
          <p:cNvPr id="27" name="Text 25"/>
          <p:cNvSpPr/>
          <p:nvPr/>
        </p:nvSpPr>
        <p:spPr>
          <a:xfrm>
            <a:off x="5334000" y="6820123"/>
            <a:ext cx="3669221" cy="438150"/>
          </a:xfrm>
          <a:prstGeom prst="rect">
            <a:avLst/>
          </a:prstGeom>
          <a:noFill/>
          <a:ln/>
        </p:spPr>
        <p:txBody>
          <a:bodyPr wrap="square" lIns="25400" tIns="25400" rIns="25400" bIns="25400" rtlCol="0" anchor="t">
            <a:normAutofit/>
          </a:bodyPr>
          <a:lstStyle/>
          <a:p>
            <a:pPr algn="l" indent="0" marL="0">
              <a:buNone/>
            </a:pPr>
            <a:r>
              <a:rPr lang="en-US" sz="2175" dirty="0">
                <a:solidFill>
                  <a:srgbClr val="FCEEE2"/>
                </a:solidFill>
                <a:latin typeface="Arial" pitchFamily="34" charset="0"/>
                <a:ea typeface="Arial" pitchFamily="34" charset="-122"/>
                <a:cs typeface="Arial" pitchFamily="34" charset="-120"/>
              </a:rPr>
              <a:t>Human collaboration</a:t>
            </a:r>
            <a:endParaRPr lang="en-US" sz="2175" dirty="0"/>
          </a:p>
        </p:txBody>
      </p:sp>
      <p:sp>
        <p:nvSpPr>
          <p:cNvPr id="28" name="Shape 26"/>
          <p:cNvSpPr/>
          <p:nvPr/>
        </p:nvSpPr>
        <p:spPr>
          <a:xfrm>
            <a:off x="9239250" y="6658198"/>
            <a:ext cx="3562350" cy="9525"/>
          </a:xfrm>
          <a:prstGeom prst="rect">
            <a:avLst/>
          </a:prstGeom>
          <a:solidFill>
            <a:srgbClr val="FCEEE2">
              <a:alpha val="25000"/>
            </a:srgbClr>
          </a:solidFill>
          <a:ln/>
        </p:spPr>
      </p:sp>
      <p:sp>
        <p:nvSpPr>
          <p:cNvPr id="29" name="Text 27"/>
          <p:cNvSpPr/>
          <p:nvPr/>
        </p:nvSpPr>
        <p:spPr>
          <a:xfrm>
            <a:off x="9239250" y="6820123"/>
            <a:ext cx="3669221" cy="438150"/>
          </a:xfrm>
          <a:prstGeom prst="rect">
            <a:avLst/>
          </a:prstGeom>
          <a:noFill/>
          <a:ln/>
        </p:spPr>
        <p:txBody>
          <a:bodyPr wrap="square" lIns="25400" tIns="25400" rIns="25400" bIns="25400" rtlCol="0" anchor="t">
            <a:normAutofit/>
          </a:bodyPr>
          <a:lstStyle/>
          <a:p>
            <a:pPr algn="l" indent="0" marL="0">
              <a:buNone/>
            </a:pPr>
            <a:r>
              <a:rPr lang="en-US" sz="2175" dirty="0">
                <a:solidFill>
                  <a:srgbClr val="FCEEE2"/>
                </a:solidFill>
                <a:latin typeface="Arial" pitchFamily="34" charset="0"/>
                <a:ea typeface="Arial" pitchFamily="34" charset="-122"/>
                <a:cs typeface="Arial" pitchFamily="34" charset="-120"/>
              </a:rPr>
              <a:t>Agency &amp; responsibility</a:t>
            </a:r>
            <a:endParaRPr lang="en-US" sz="2175" dirty="0"/>
          </a:p>
        </p:txBody>
      </p:sp>
      <p:sp>
        <p:nvSpPr>
          <p:cNvPr id="30" name="Shape 28"/>
          <p:cNvSpPr/>
          <p:nvPr/>
        </p:nvSpPr>
        <p:spPr>
          <a:xfrm>
            <a:off x="13144500" y="6658198"/>
            <a:ext cx="3562350" cy="9525"/>
          </a:xfrm>
          <a:prstGeom prst="rect">
            <a:avLst/>
          </a:prstGeom>
          <a:solidFill>
            <a:srgbClr val="FCEEE2">
              <a:alpha val="25000"/>
            </a:srgbClr>
          </a:solidFill>
          <a:ln/>
        </p:spPr>
      </p:sp>
      <p:sp>
        <p:nvSpPr>
          <p:cNvPr id="31" name="Text 29"/>
          <p:cNvSpPr/>
          <p:nvPr/>
        </p:nvSpPr>
        <p:spPr>
          <a:xfrm>
            <a:off x="13144500" y="6820123"/>
            <a:ext cx="3669221" cy="438150"/>
          </a:xfrm>
          <a:prstGeom prst="rect">
            <a:avLst/>
          </a:prstGeom>
          <a:noFill/>
          <a:ln/>
        </p:spPr>
        <p:txBody>
          <a:bodyPr wrap="square" lIns="25400" tIns="25400" rIns="25400" bIns="25400" rtlCol="0" anchor="t">
            <a:normAutofit/>
          </a:bodyPr>
          <a:lstStyle/>
          <a:p>
            <a:pPr algn="l" indent="0" marL="0">
              <a:buNone/>
            </a:pPr>
            <a:r>
              <a:rPr lang="en-US" sz="2175" dirty="0">
                <a:solidFill>
                  <a:srgbClr val="FCEEE2"/>
                </a:solidFill>
                <a:latin typeface="Arial" pitchFamily="34" charset="0"/>
                <a:ea typeface="Arial" pitchFamily="34" charset="-122"/>
                <a:cs typeface="Arial" pitchFamily="34" charset="-120"/>
              </a:rPr>
              <a:t>Embodied &amp; civic life</a:t>
            </a:r>
            <a:endParaRPr lang="en-US" sz="2175" dirty="0"/>
          </a:p>
        </p:txBody>
      </p:sp>
      <p:sp>
        <p:nvSpPr>
          <p:cNvPr id="32" name="Shape 30"/>
          <p:cNvSpPr/>
          <p:nvPr/>
        </p:nvSpPr>
        <p:spPr>
          <a:xfrm>
            <a:off x="1047750" y="8849246"/>
            <a:ext cx="16192500" cy="9525"/>
          </a:xfrm>
          <a:prstGeom prst="rect">
            <a:avLst/>
          </a:prstGeom>
          <a:solidFill>
            <a:srgbClr val="46302E">
              <a:alpha val="15000"/>
            </a:srgbClr>
          </a:solidFill>
          <a:ln/>
        </p:spPr>
      </p:sp>
      <p:sp>
        <p:nvSpPr>
          <p:cNvPr id="33" name="Text 31"/>
          <p:cNvSpPr/>
          <p:nvPr/>
        </p:nvSpPr>
        <p:spPr>
          <a:xfrm>
            <a:off x="1047750" y="9125471"/>
            <a:ext cx="16678275" cy="513829"/>
          </a:xfrm>
          <a:prstGeom prst="rect">
            <a:avLst/>
          </a:prstGeom>
          <a:noFill/>
          <a:ln/>
        </p:spPr>
        <p:txBody>
          <a:bodyPr wrap="square" lIns="25400" tIns="25400" rIns="25400" bIns="25400" rtlCol="0" anchor="t">
            <a:normAutofit/>
          </a:bodyPr>
          <a:lstStyle/>
          <a:p>
            <a:pPr algn="l" indent="0" marL="0">
              <a:lnSpc>
                <a:spcPct val="117529"/>
              </a:lnSpc>
              <a:buNone/>
            </a:pPr>
            <a:r>
              <a:rPr lang="en-US" sz="2775" dirty="0">
                <a:solidFill>
                  <a:srgbClr val="42302E"/>
                </a:solidFill>
                <a:latin typeface="Arial" pitchFamily="34" charset="0"/>
                <a:ea typeface="Arial" pitchFamily="34" charset="-122"/>
                <a:cs typeface="Arial" pitchFamily="34" charset="-120"/>
              </a:rPr>
              <a:t>If AI 2040 turns out to be twenty years early, every change proposed here </a:t>
            </a:r>
            <a:pPr algn="l" indent="0" marL="0">
              <a:lnSpc>
                <a:spcPct val="117529"/>
              </a:lnSpc>
              <a:buNone/>
            </a:pPr>
            <a:r>
              <a:rPr lang="en-US" sz="2775" i="1" dirty="0">
                <a:solidFill>
                  <a:srgbClr val="C04B36"/>
                </a:solidFill>
                <a:latin typeface="Arial" pitchFamily="34" charset="0"/>
                <a:ea typeface="Arial" pitchFamily="34" charset="-122"/>
                <a:cs typeface="Arial" pitchFamily="34" charset="-120"/>
              </a:rPr>
              <a:t>still makes school better now</a:t>
            </a:r>
            <a:pPr algn="l" indent="0" marL="0">
              <a:lnSpc>
                <a:spcPct val="117529"/>
              </a:lnSpc>
              <a:buNone/>
            </a:pPr>
            <a:r>
              <a:rPr lang="en-US" sz="2775" dirty="0">
                <a:solidFill>
                  <a:srgbClr val="42302E"/>
                </a:solidFill>
                <a:latin typeface="Arial" pitchFamily="34" charset="0"/>
                <a:ea typeface="Arial" pitchFamily="34" charset="-122"/>
                <a:cs typeface="Arial" pitchFamily="34" charset="-120"/>
              </a:rPr>
              <a:t>.</a:t>
            </a:r>
            <a:endParaRPr lang="en-US" sz="277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4A2F38">
                  <a:alpha val="100000"/>
                </a:srgbClr>
              </a:gs>
              <a:gs pos="55000">
                <a:srgbClr val="6A4249">
                  <a:alpha val="100000"/>
                </a:srgbClr>
              </a:gs>
              <a:gs pos="100000">
                <a:srgbClr val="805350">
                  <a:alpha val="100000"/>
                </a:srgbClr>
              </a:gs>
            </a:gsLst>
            <a:lin ang="42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FCEEE2">
                    <a:alpha val="5000"/>
                  </a:srgbClr>
                </a:solidFill>
                <a:latin typeface="Arial" pitchFamily="34" charset="0"/>
                <a:ea typeface="Arial" pitchFamily="34" charset="-122"/>
                <a:cs typeface="Arial" pitchFamily="34" charset="-120"/>
              </a:rPr>
              <a:t>07</a:t>
            </a:r>
            <a:endParaRPr lang="en-US" sz="40000" dirty="0"/>
          </a:p>
        </p:txBody>
      </p:sp>
      <p:sp>
        <p:nvSpPr>
          <p:cNvPr id="4" name="Shape 2"/>
          <p:cNvSpPr/>
          <p:nvPr/>
        </p:nvSpPr>
        <p:spPr>
          <a:xfrm>
            <a:off x="14287500" y="990600"/>
            <a:ext cx="2857500" cy="19050"/>
          </a:xfrm>
          <a:prstGeom prst="roundRect">
            <a:avLst>
              <a:gd name="adj" fmla="val 50000"/>
            </a:avLst>
          </a:prstGeom>
          <a:solidFill>
            <a:srgbClr val="FCEEE2">
              <a:alpha val="30000"/>
            </a:srgbClr>
          </a:solidFill>
          <a:ln/>
        </p:spPr>
      </p:sp>
      <p:sp>
        <p:nvSpPr>
          <p:cNvPr id="5" name="Shape 3"/>
          <p:cNvSpPr/>
          <p:nvPr/>
        </p:nvSpPr>
        <p:spPr>
          <a:xfrm>
            <a:off x="15219983" y="9239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Shape 4"/>
          <p:cNvSpPr/>
          <p:nvPr/>
        </p:nvSpPr>
        <p:spPr>
          <a:xfrm>
            <a:off x="10668000" y="3810000"/>
            <a:ext cx="9525000" cy="9525000"/>
          </a:xfrm>
          <a:prstGeom prst="ellipse">
            <a:avLst/>
          </a:prstGeom>
          <a:gradFill rotWithShape="1">
            <a:gsLst>
              <a:gs pos="0">
                <a:srgbClr val="F0906B">
                  <a:alpha val="40000"/>
                </a:srgbClr>
              </a:gs>
              <a:gs pos="65000">
                <a:srgbClr val="F0906B">
                  <a:alpha val="0"/>
                </a:srgbClr>
              </a:gs>
            </a:gsLst>
            <a:path path="circle">
              <a:fillToRect l="50000" t="50000" r="50000" b="50000"/>
            </a:path>
          </a:gradFill>
          <a:ln/>
        </p:spPr>
      </p:sp>
      <p:sp>
        <p:nvSpPr>
          <p:cNvPr id="7" name="Text 5"/>
          <p:cNvSpPr/>
          <p:nvPr/>
        </p:nvSpPr>
        <p:spPr>
          <a:xfrm>
            <a:off x="1143000" y="914400"/>
            <a:ext cx="1760220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F2A288"/>
                </a:solidFill>
                <a:latin typeface="Arial" pitchFamily="34" charset="0"/>
                <a:ea typeface="Arial" pitchFamily="34" charset="-122"/>
                <a:cs typeface="Arial" pitchFamily="34" charset="-120"/>
              </a:rPr>
              <a:t>CHAPTER 07 — THE CENTRAL QUESTION</a:t>
            </a:r>
            <a:endParaRPr lang="en-US" sz="1875" dirty="0"/>
          </a:p>
        </p:txBody>
      </p:sp>
      <p:sp>
        <p:nvSpPr>
          <p:cNvPr id="8" name="Text 6"/>
          <p:cNvSpPr/>
          <p:nvPr/>
        </p:nvSpPr>
        <p:spPr>
          <a:xfrm>
            <a:off x="1143000" y="3306961"/>
            <a:ext cx="15304770" cy="2177653"/>
          </a:xfrm>
          <a:prstGeom prst="rect">
            <a:avLst/>
          </a:prstGeom>
          <a:noFill/>
          <a:ln/>
        </p:spPr>
        <p:txBody>
          <a:bodyPr wrap="square" lIns="25400" tIns="25400" rIns="25400" bIns="25400" rtlCol="0" anchor="t">
            <a:normAutofit/>
          </a:bodyPr>
          <a:lstStyle/>
          <a:p>
            <a:pPr algn="l" indent="0" marL="0">
              <a:lnSpc>
                <a:spcPct val="93992"/>
              </a:lnSpc>
              <a:buNone/>
            </a:pPr>
            <a:r>
              <a:rPr lang="en-US" sz="7800" dirty="0">
                <a:solidFill>
                  <a:srgbClr val="FCEEE2"/>
                </a:solidFill>
                <a:latin typeface="Arial" pitchFamily="34" charset="0"/>
                <a:ea typeface="Arial" pitchFamily="34" charset="-122"/>
                <a:cs typeface="Arial" pitchFamily="34" charset="-120"/>
              </a:rPr>
              <a:t>When answers are abundant, </a:t>
            </a:r>
            <a:pPr algn="l" indent="0" marL="0">
              <a:lnSpc>
                <a:spcPct val="93992"/>
              </a:lnSpc>
              <a:buNone/>
            </a:pPr>
            <a:r>
              <a:rPr lang="en-US" sz="7800" dirty="0">
                <a:solidFill>
                  <a:srgbClr val="F0906B"/>
                </a:solidFill>
                <a:latin typeface="Arial" pitchFamily="34" charset="0"/>
                <a:ea typeface="Arial" pitchFamily="34" charset="-122"/>
                <a:cs typeface="Arial" pitchFamily="34" charset="-120"/>
              </a:rPr>
              <a:t>what must remain inside the student?</a:t>
            </a:r>
            <a:endParaRPr lang="en-US" sz="7800" dirty="0"/>
          </a:p>
        </p:txBody>
      </p:sp>
      <p:sp>
        <p:nvSpPr>
          <p:cNvPr id="9" name="Text 7"/>
          <p:cNvSpPr/>
          <p:nvPr/>
        </p:nvSpPr>
        <p:spPr>
          <a:xfrm>
            <a:off x="1143000" y="5770364"/>
            <a:ext cx="12165330" cy="981075"/>
          </a:xfrm>
          <a:prstGeom prst="rect">
            <a:avLst/>
          </a:prstGeom>
          <a:noFill/>
          <a:ln/>
        </p:spPr>
        <p:txBody>
          <a:bodyPr wrap="square" lIns="25400" tIns="25400" rIns="25400" bIns="25400" rtlCol="0" anchor="t">
            <a:normAutofit/>
          </a:bodyPr>
          <a:lstStyle/>
          <a:p>
            <a:pPr algn="l" indent="0" marL="0">
              <a:lnSpc>
                <a:spcPct val="130263"/>
              </a:lnSpc>
              <a:buNone/>
            </a:pPr>
            <a:r>
              <a:rPr lang="en-US" sz="2475" dirty="0">
                <a:solidFill>
                  <a:srgbClr val="FCEEE2">
                    <a:alpha val="80000"/>
                  </a:srgbClr>
                </a:solidFill>
                <a:latin typeface="Arial" pitchFamily="34" charset="0"/>
                <a:ea typeface="Arial" pitchFamily="34" charset="-122"/>
                <a:cs typeface="Arial" pitchFamily="34" charset="-120"/>
              </a:rPr>
              <a:t>AI can already produce the essays, problem sets, and code we grade. The work no longer proves the learning.</a:t>
            </a:r>
            <a:endParaRPr lang="en-US" sz="2475" dirty="0"/>
          </a:p>
        </p:txBody>
      </p:sp>
      <p:sp>
        <p:nvSpPr>
          <p:cNvPr id="10" name="Shape 8"/>
          <p:cNvSpPr/>
          <p:nvPr/>
        </p:nvSpPr>
        <p:spPr>
          <a:xfrm>
            <a:off x="1143000" y="8758238"/>
            <a:ext cx="16002000" cy="9525"/>
          </a:xfrm>
          <a:prstGeom prst="rect">
            <a:avLst/>
          </a:prstGeom>
          <a:solidFill>
            <a:srgbClr val="FCEEE2">
              <a:alpha val="25000"/>
            </a:srgbClr>
          </a:solidFill>
          <a:ln/>
        </p:spPr>
      </p:sp>
      <p:sp>
        <p:nvSpPr>
          <p:cNvPr id="11" name="Text 9"/>
          <p:cNvSpPr/>
          <p:nvPr/>
        </p:nvSpPr>
        <p:spPr>
          <a:xfrm>
            <a:off x="1143000" y="9105900"/>
            <a:ext cx="4506389" cy="385763"/>
          </a:xfrm>
          <a:prstGeom prst="rect">
            <a:avLst/>
          </a:prstGeom>
          <a:noFill/>
          <a:ln/>
        </p:spPr>
        <p:txBody>
          <a:bodyPr wrap="square" lIns="25400" tIns="25400" rIns="25400" bIns="25400" rtlCol="0" anchor="t">
            <a:normAutofit/>
          </a:bodyPr>
          <a:lstStyle/>
          <a:p>
            <a:pPr algn="l" indent="0" marL="0">
              <a:buNone/>
            </a:pPr>
            <a:r>
              <a:rPr lang="en-US" sz="1875" spc="225" kern="0" dirty="0">
                <a:solidFill>
                  <a:srgbClr val="FCEEE2">
                    <a:alpha val="65000"/>
                  </a:srgbClr>
                </a:solidFill>
                <a:latin typeface="Arial" pitchFamily="34" charset="0"/>
                <a:ea typeface="Arial" pitchFamily="34" charset="-122"/>
                <a:cs typeface="Arial" pitchFamily="34" charset="-120"/>
              </a:rPr>
              <a:t>EDUCATION 1.0 · LEARN FACTS</a:t>
            </a:r>
            <a:endParaRPr lang="en-US" sz="1875" dirty="0"/>
          </a:p>
        </p:txBody>
      </p:sp>
      <p:sp>
        <p:nvSpPr>
          <p:cNvPr id="12" name="Text 10"/>
          <p:cNvSpPr/>
          <p:nvPr/>
        </p:nvSpPr>
        <p:spPr>
          <a:xfrm>
            <a:off x="5525467" y="9072563"/>
            <a:ext cx="361950" cy="452438"/>
          </a:xfrm>
          <a:prstGeom prst="rect">
            <a:avLst/>
          </a:prstGeom>
          <a:noFill/>
          <a:ln/>
        </p:spPr>
        <p:txBody>
          <a:bodyPr wrap="square" lIns="25400" tIns="25400" rIns="25400" bIns="25400" rtlCol="0" anchor="t">
            <a:normAutofit/>
          </a:bodyPr>
          <a:lstStyle/>
          <a:p>
            <a:pPr algn="l" indent="0" marL="0">
              <a:buNone/>
            </a:pPr>
            <a:r>
              <a:rPr lang="en-US" sz="2250" dirty="0">
                <a:solidFill>
                  <a:srgbClr val="F0906B"/>
                </a:solidFill>
                <a:latin typeface="Arial" pitchFamily="34" charset="0"/>
                <a:ea typeface="Arial" pitchFamily="34" charset="-122"/>
                <a:cs typeface="Arial" pitchFamily="34" charset="-120"/>
              </a:rPr>
              <a:t>→</a:t>
            </a:r>
            <a:endParaRPr lang="en-US" sz="2250" dirty="0"/>
          </a:p>
        </p:txBody>
      </p:sp>
      <p:sp>
        <p:nvSpPr>
          <p:cNvPr id="13" name="Text 11"/>
          <p:cNvSpPr/>
          <p:nvPr/>
        </p:nvSpPr>
        <p:spPr>
          <a:xfrm>
            <a:off x="6096967" y="9105900"/>
            <a:ext cx="2784396" cy="385763"/>
          </a:xfrm>
          <a:prstGeom prst="rect">
            <a:avLst/>
          </a:prstGeom>
          <a:noFill/>
          <a:ln/>
        </p:spPr>
        <p:txBody>
          <a:bodyPr wrap="square" lIns="25400" tIns="25400" rIns="25400" bIns="25400" rtlCol="0" anchor="t">
            <a:normAutofit/>
          </a:bodyPr>
          <a:lstStyle/>
          <a:p>
            <a:pPr algn="l" indent="0" marL="0">
              <a:buNone/>
            </a:pPr>
            <a:r>
              <a:rPr lang="en-US" sz="1875" spc="225" kern="0" dirty="0">
                <a:solidFill>
                  <a:srgbClr val="FCEEE2">
                    <a:alpha val="65000"/>
                  </a:srgbClr>
                </a:solidFill>
                <a:latin typeface="Arial" pitchFamily="34" charset="0"/>
                <a:ea typeface="Arial" pitchFamily="34" charset="-122"/>
                <a:cs typeface="Arial" pitchFamily="34" charset="-120"/>
              </a:rPr>
              <a:t>2.0 · LEARN SKILLS</a:t>
            </a:r>
            <a:endParaRPr lang="en-US" sz="1875" dirty="0"/>
          </a:p>
        </p:txBody>
      </p:sp>
      <p:sp>
        <p:nvSpPr>
          <p:cNvPr id="14" name="Text 12"/>
          <p:cNvSpPr/>
          <p:nvPr/>
        </p:nvSpPr>
        <p:spPr>
          <a:xfrm>
            <a:off x="8913986" y="9072563"/>
            <a:ext cx="361950" cy="452438"/>
          </a:xfrm>
          <a:prstGeom prst="rect">
            <a:avLst/>
          </a:prstGeom>
          <a:noFill/>
          <a:ln/>
        </p:spPr>
        <p:txBody>
          <a:bodyPr wrap="square" lIns="25400" tIns="25400" rIns="25400" bIns="25400" rtlCol="0" anchor="t">
            <a:normAutofit/>
          </a:bodyPr>
          <a:lstStyle/>
          <a:p>
            <a:pPr algn="l" indent="0" marL="0">
              <a:buNone/>
            </a:pPr>
            <a:r>
              <a:rPr lang="en-US" sz="2250" dirty="0">
                <a:solidFill>
                  <a:srgbClr val="F0906B"/>
                </a:solidFill>
                <a:latin typeface="Arial" pitchFamily="34" charset="0"/>
                <a:ea typeface="Arial" pitchFamily="34" charset="-122"/>
                <a:cs typeface="Arial" pitchFamily="34" charset="-120"/>
              </a:rPr>
              <a:t>→</a:t>
            </a:r>
            <a:endParaRPr lang="en-US" sz="2250" dirty="0"/>
          </a:p>
        </p:txBody>
      </p:sp>
      <p:sp>
        <p:nvSpPr>
          <p:cNvPr id="15" name="Text 13"/>
          <p:cNvSpPr/>
          <p:nvPr/>
        </p:nvSpPr>
        <p:spPr>
          <a:xfrm>
            <a:off x="9485486" y="9141619"/>
            <a:ext cx="3626934" cy="314325"/>
          </a:xfrm>
          <a:prstGeom prst="rect">
            <a:avLst/>
          </a:prstGeom>
          <a:noFill/>
          <a:ln/>
        </p:spPr>
        <p:txBody>
          <a:bodyPr wrap="square" lIns="25400" tIns="25400" rIns="25400" bIns="25400" rtlCol="0" anchor="t">
            <a:normAutofit/>
          </a:bodyPr>
          <a:lstStyle/>
          <a:p>
            <a:pPr algn="l" indent="0" marL="0">
              <a:buNone/>
            </a:pPr>
            <a:r>
              <a:rPr lang="en-US" sz="1875" b="1" spc="225" kern="0" dirty="0">
                <a:solidFill>
                  <a:srgbClr val="F2A288"/>
                </a:solidFill>
                <a:latin typeface="Arial" pitchFamily="34" charset="0"/>
                <a:ea typeface="Arial" pitchFamily="34" charset="-122"/>
                <a:cs typeface="Arial" pitchFamily="34" charset="-120"/>
              </a:rPr>
              <a:t>3.0 · LEARN JUDGMENT</a:t>
            </a:r>
            <a:endParaRPr lang="en-US" sz="1875"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08</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5483780"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08 — NOT RIVALS — LAYERS</a:t>
            </a:r>
            <a:endParaRPr lang="en-US" sz="1875" dirty="0"/>
          </a:p>
        </p:txBody>
      </p:sp>
      <p:sp>
        <p:nvSpPr>
          <p:cNvPr id="7" name="Text 5"/>
          <p:cNvSpPr/>
          <p:nvPr/>
        </p:nvSpPr>
        <p:spPr>
          <a:xfrm>
            <a:off x="1047750" y="1433513"/>
            <a:ext cx="16344900" cy="838200"/>
          </a:xfrm>
          <a:prstGeom prst="rect">
            <a:avLst/>
          </a:prstGeom>
          <a:noFill/>
          <a:ln/>
        </p:spPr>
        <p:txBody>
          <a:bodyPr wrap="square" lIns="25400" tIns="25400" rIns="25400" bIns="25400" rtlCol="0" anchor="t">
            <a:normAutofit/>
          </a:bodyPr>
          <a:lstStyle/>
          <a:p>
            <a:pPr algn="l" indent="0" marL="0">
              <a:lnSpc>
                <a:spcPct val="91304"/>
              </a:lnSpc>
              <a:buNone/>
            </a:pPr>
            <a:r>
              <a:rPr lang="en-US" sz="6000" dirty="0">
                <a:solidFill>
                  <a:srgbClr val="42302E"/>
                </a:solidFill>
                <a:latin typeface="Arial" pitchFamily="34" charset="0"/>
                <a:ea typeface="Arial" pitchFamily="34" charset="-122"/>
                <a:cs typeface="Arial" pitchFamily="34" charset="-120"/>
              </a:rPr>
              <a:t>Three layers of change. We need all three</a:t>
            </a:r>
            <a:pPr algn="l" indent="0" marL="0">
              <a:lnSpc>
                <a:spcPct val="91304"/>
              </a:lnSpc>
              <a:buNone/>
            </a:pPr>
            <a:r>
              <a:rPr lang="en-US" sz="6000" dirty="0">
                <a:solidFill>
                  <a:srgbClr val="D2543F"/>
                </a:solidFill>
                <a:latin typeface="Arial" pitchFamily="34" charset="0"/>
                <a:ea typeface="Arial" pitchFamily="34" charset="-122"/>
                <a:cs typeface="Arial" pitchFamily="34" charset="-120"/>
              </a:rPr>
              <a:t>.</a:t>
            </a:r>
            <a:endParaRPr lang="en-US" sz="6000" dirty="0"/>
          </a:p>
        </p:txBody>
      </p:sp>
      <p:sp>
        <p:nvSpPr>
          <p:cNvPr id="8" name="Shape 6"/>
          <p:cNvSpPr/>
          <p:nvPr/>
        </p:nvSpPr>
        <p:spPr>
          <a:xfrm>
            <a:off x="1047750" y="3726879"/>
            <a:ext cx="16192500" cy="1085850"/>
          </a:xfrm>
          <a:prstGeom prst="roundRect">
            <a:avLst>
              <a:gd name="adj" fmla="val 22807"/>
            </a:avLst>
          </a:prstGeom>
          <a:gradFill rotWithShape="1">
            <a:gsLst>
              <a:gs pos="0">
                <a:srgbClr val="573841">
                  <a:alpha val="100000"/>
                </a:srgbClr>
              </a:gs>
              <a:gs pos="100000">
                <a:srgbClr val="774C4F">
                  <a:alpha val="100000"/>
                </a:srgbClr>
              </a:gs>
            </a:gsLst>
            <a:lin ang="3000000" scaled="0"/>
          </a:gradFill>
          <a:ln/>
          <a:effectLst>
            <a:outerShdw sx="100000" sy="100000" kx="0" ky="0" algn="bl" rotWithShape="0" blurRad="381000" dist="133350" dir="5400000">
              <a:srgbClr val="784141">
                <a:alpha val="25000"/>
              </a:srgbClr>
            </a:outerShdw>
          </a:effectLst>
        </p:spPr>
      </p:sp>
      <p:sp>
        <p:nvSpPr>
          <p:cNvPr id="9" name="Text 7"/>
          <p:cNvSpPr/>
          <p:nvPr/>
        </p:nvSpPr>
        <p:spPr>
          <a:xfrm>
            <a:off x="1562100" y="4100736"/>
            <a:ext cx="3352800" cy="376238"/>
          </a:xfrm>
          <a:prstGeom prst="rect">
            <a:avLst/>
          </a:prstGeom>
          <a:noFill/>
          <a:ln/>
        </p:spPr>
        <p:txBody>
          <a:bodyPr wrap="square" lIns="25400" tIns="25400" rIns="25400" bIns="25400" rtlCol="0" anchor="t">
            <a:normAutofit/>
          </a:bodyPr>
          <a:lstStyle/>
          <a:p>
            <a:pPr algn="l" indent="0" marL="0">
              <a:buNone/>
            </a:pPr>
            <a:r>
              <a:rPr lang="en-US" sz="2325" b="1" spc="465" kern="0" dirty="0">
                <a:solidFill>
                  <a:srgbClr val="F2A288"/>
                </a:solidFill>
                <a:latin typeface="Arial" pitchFamily="34" charset="0"/>
                <a:ea typeface="Arial" pitchFamily="34" charset="-122"/>
                <a:cs typeface="Arial" pitchFamily="34" charset="-120"/>
              </a:rPr>
              <a:t>REIMAGINE</a:t>
            </a:r>
            <a:endParaRPr lang="en-US" sz="2325" dirty="0"/>
          </a:p>
        </p:txBody>
      </p:sp>
      <p:sp>
        <p:nvSpPr>
          <p:cNvPr id="10" name="Text 8"/>
          <p:cNvSpPr/>
          <p:nvPr/>
        </p:nvSpPr>
        <p:spPr>
          <a:xfrm>
            <a:off x="5086350" y="4069779"/>
            <a:ext cx="7933514" cy="438150"/>
          </a:xfrm>
          <a:prstGeom prst="rect">
            <a:avLst/>
          </a:prstGeom>
          <a:noFill/>
          <a:ln/>
        </p:spPr>
        <p:txBody>
          <a:bodyPr wrap="square" lIns="25400" tIns="25400" rIns="25400" bIns="25400" rtlCol="0" anchor="t">
            <a:normAutofit/>
          </a:bodyPr>
          <a:lstStyle/>
          <a:p>
            <a:pPr algn="l" indent="0" marL="0">
              <a:lnSpc>
                <a:spcPct val="121739"/>
              </a:lnSpc>
              <a:buNone/>
            </a:pPr>
            <a:r>
              <a:rPr lang="en-US" sz="2250" dirty="0">
                <a:solidFill>
                  <a:srgbClr val="FCEEE2"/>
                </a:solidFill>
                <a:latin typeface="Arial" pitchFamily="34" charset="0"/>
                <a:ea typeface="Arial" pitchFamily="34" charset="-122"/>
                <a:cs typeface="Arial" pitchFamily="34" charset="-120"/>
              </a:rPr>
              <a:t>Redefine what a graduate should know, do, and become.</a:t>
            </a:r>
            <a:endParaRPr lang="en-US" sz="2250" dirty="0"/>
          </a:p>
        </p:txBody>
      </p:sp>
      <p:sp>
        <p:nvSpPr>
          <p:cNvPr id="11" name="Shape 9"/>
          <p:cNvSpPr/>
          <p:nvPr/>
        </p:nvSpPr>
        <p:spPr>
          <a:xfrm>
            <a:off x="1047750" y="5022279"/>
            <a:ext cx="15144750" cy="1114425"/>
          </a:xfrm>
          <a:prstGeom prst="roundRect">
            <a:avLst>
              <a:gd name="adj" fmla="val 22222"/>
            </a:avLst>
          </a:prstGeom>
          <a:solidFill>
            <a:srgbClr val="FFFFFF">
              <a:alpha val="65000"/>
            </a:srgbClr>
          </a:solidFill>
          <a:ln w="14288">
            <a:solidFill>
              <a:srgbClr val="D2543F">
                <a:alpha val="35000"/>
              </a:srgbClr>
            </a:solidFill>
            <a:prstDash val="solid"/>
          </a:ln>
        </p:spPr>
      </p:sp>
      <p:sp>
        <p:nvSpPr>
          <p:cNvPr id="12" name="Text 10"/>
          <p:cNvSpPr/>
          <p:nvPr/>
        </p:nvSpPr>
        <p:spPr>
          <a:xfrm>
            <a:off x="1576388" y="5410423"/>
            <a:ext cx="3352800" cy="376238"/>
          </a:xfrm>
          <a:prstGeom prst="rect">
            <a:avLst/>
          </a:prstGeom>
          <a:noFill/>
          <a:ln/>
        </p:spPr>
        <p:txBody>
          <a:bodyPr wrap="square" lIns="25400" tIns="25400" rIns="25400" bIns="25400" rtlCol="0" anchor="t">
            <a:normAutofit/>
          </a:bodyPr>
          <a:lstStyle/>
          <a:p>
            <a:pPr algn="l" indent="0" marL="0">
              <a:buNone/>
            </a:pPr>
            <a:r>
              <a:rPr lang="en-US" sz="2325" b="1" spc="465" kern="0" dirty="0">
                <a:solidFill>
                  <a:srgbClr val="C04B36"/>
                </a:solidFill>
                <a:latin typeface="Arial" pitchFamily="34" charset="0"/>
                <a:ea typeface="Arial" pitchFamily="34" charset="-122"/>
                <a:cs typeface="Arial" pitchFamily="34" charset="-120"/>
              </a:rPr>
              <a:t>REBUILD</a:t>
            </a:r>
            <a:endParaRPr lang="en-US" sz="2325" dirty="0"/>
          </a:p>
        </p:txBody>
      </p:sp>
      <p:sp>
        <p:nvSpPr>
          <p:cNvPr id="13" name="Text 11"/>
          <p:cNvSpPr/>
          <p:nvPr/>
        </p:nvSpPr>
        <p:spPr>
          <a:xfrm>
            <a:off x="5100638" y="5379467"/>
            <a:ext cx="6668519" cy="438150"/>
          </a:xfrm>
          <a:prstGeom prst="rect">
            <a:avLst/>
          </a:prstGeom>
          <a:noFill/>
          <a:ln/>
        </p:spPr>
        <p:txBody>
          <a:bodyPr wrap="square" lIns="25400" tIns="25400" rIns="25400" bIns="25400" rtlCol="0" anchor="t">
            <a:normAutofit/>
          </a:bodyPr>
          <a:lstStyle/>
          <a:p>
            <a:pPr algn="l" indent="0" marL="0">
              <a:lnSpc>
                <a:spcPct val="121739"/>
              </a:lnSpc>
              <a:buNone/>
            </a:pPr>
            <a:r>
              <a:rPr lang="en-US" sz="2250" dirty="0">
                <a:solidFill>
                  <a:srgbClr val="42302E"/>
                </a:solidFill>
                <a:latin typeface="Arial" pitchFamily="34" charset="0"/>
                <a:ea typeface="Arial" pitchFamily="34" charset="-122"/>
                <a:cs typeface="Arial" pitchFamily="34" charset="-120"/>
              </a:rPr>
              <a:t>Personalize practice; reorganize the school day.</a:t>
            </a:r>
            <a:endParaRPr lang="en-US" sz="2250" dirty="0"/>
          </a:p>
        </p:txBody>
      </p:sp>
      <p:sp>
        <p:nvSpPr>
          <p:cNvPr id="14" name="Shape 12"/>
          <p:cNvSpPr/>
          <p:nvPr/>
        </p:nvSpPr>
        <p:spPr>
          <a:xfrm>
            <a:off x="1047750" y="6346254"/>
            <a:ext cx="14097000" cy="1085850"/>
          </a:xfrm>
          <a:prstGeom prst="roundRect">
            <a:avLst>
              <a:gd name="adj" fmla="val 22807"/>
            </a:avLst>
          </a:prstGeom>
          <a:solidFill>
            <a:srgbClr val="FFFFFF">
              <a:alpha val="40000"/>
            </a:srgbClr>
          </a:solidFill>
          <a:ln/>
        </p:spPr>
      </p:sp>
      <p:sp>
        <p:nvSpPr>
          <p:cNvPr id="15" name="Text 13"/>
          <p:cNvSpPr/>
          <p:nvPr/>
        </p:nvSpPr>
        <p:spPr>
          <a:xfrm>
            <a:off x="1562100" y="6720111"/>
            <a:ext cx="3352800" cy="376238"/>
          </a:xfrm>
          <a:prstGeom prst="rect">
            <a:avLst/>
          </a:prstGeom>
          <a:noFill/>
          <a:ln/>
        </p:spPr>
        <p:txBody>
          <a:bodyPr wrap="square" lIns="25400" tIns="25400" rIns="25400" bIns="25400" rtlCol="0" anchor="t">
            <a:normAutofit/>
          </a:bodyPr>
          <a:lstStyle/>
          <a:p>
            <a:pPr algn="l" indent="0" marL="0">
              <a:buNone/>
            </a:pPr>
            <a:r>
              <a:rPr lang="en-US" sz="2325" b="1" spc="465" kern="0" dirty="0">
                <a:solidFill>
                  <a:srgbClr val="42302E"/>
                </a:solidFill>
                <a:latin typeface="Arial" pitchFamily="34" charset="0"/>
                <a:ea typeface="Arial" pitchFamily="34" charset="-122"/>
                <a:cs typeface="Arial" pitchFamily="34" charset="-120"/>
              </a:rPr>
              <a:t>RETROFIT</a:t>
            </a:r>
            <a:endParaRPr lang="en-US" sz="2325" dirty="0"/>
          </a:p>
        </p:txBody>
      </p:sp>
      <p:sp>
        <p:nvSpPr>
          <p:cNvPr id="16" name="Text 14"/>
          <p:cNvSpPr/>
          <p:nvPr/>
        </p:nvSpPr>
        <p:spPr>
          <a:xfrm>
            <a:off x="5086350" y="6689154"/>
            <a:ext cx="9173051" cy="438150"/>
          </a:xfrm>
          <a:prstGeom prst="rect">
            <a:avLst/>
          </a:prstGeom>
          <a:noFill/>
          <a:ln/>
        </p:spPr>
        <p:txBody>
          <a:bodyPr wrap="square" lIns="25400" tIns="25400" rIns="25400" bIns="25400" rtlCol="0" anchor="t">
            <a:normAutofit/>
          </a:bodyPr>
          <a:lstStyle/>
          <a:p>
            <a:pPr algn="l" indent="0" marL="0">
              <a:lnSpc>
                <a:spcPct val="121739"/>
              </a:lnSpc>
              <a:buNone/>
            </a:pPr>
            <a:r>
              <a:rPr lang="en-US" sz="2250" dirty="0">
                <a:solidFill>
                  <a:srgbClr val="42302E"/>
                </a:solidFill>
                <a:latin typeface="Arial" pitchFamily="34" charset="0"/>
                <a:ea typeface="Arial" pitchFamily="34" charset="-122"/>
                <a:cs typeface="Arial" pitchFamily="34" charset="-120"/>
              </a:rPr>
              <a:t>Use AI to improve teaching and school operations — starting now.</a:t>
            </a:r>
            <a:endParaRPr lang="en-US" sz="2250" dirty="0"/>
          </a:p>
        </p:txBody>
      </p:sp>
      <p:sp>
        <p:nvSpPr>
          <p:cNvPr id="17" name="Shape 15"/>
          <p:cNvSpPr/>
          <p:nvPr/>
        </p:nvSpPr>
        <p:spPr>
          <a:xfrm>
            <a:off x="1047750" y="8849246"/>
            <a:ext cx="16192500" cy="9525"/>
          </a:xfrm>
          <a:prstGeom prst="rect">
            <a:avLst/>
          </a:prstGeom>
          <a:solidFill>
            <a:srgbClr val="46302E">
              <a:alpha val="15000"/>
            </a:srgbClr>
          </a:solidFill>
          <a:ln/>
        </p:spPr>
      </p:sp>
      <p:sp>
        <p:nvSpPr>
          <p:cNvPr id="18" name="Text 16"/>
          <p:cNvSpPr/>
          <p:nvPr/>
        </p:nvSpPr>
        <p:spPr>
          <a:xfrm>
            <a:off x="1047750" y="9125471"/>
            <a:ext cx="16678275" cy="513829"/>
          </a:xfrm>
          <a:prstGeom prst="rect">
            <a:avLst/>
          </a:prstGeom>
          <a:noFill/>
          <a:ln/>
        </p:spPr>
        <p:txBody>
          <a:bodyPr wrap="square" lIns="25400" tIns="25400" rIns="25400" bIns="25400" rtlCol="0" anchor="t">
            <a:normAutofit/>
          </a:bodyPr>
          <a:lstStyle/>
          <a:p>
            <a:pPr algn="l" indent="0" marL="0">
              <a:lnSpc>
                <a:spcPct val="117529"/>
              </a:lnSpc>
              <a:buNone/>
            </a:pPr>
            <a:r>
              <a:rPr lang="en-US" sz="2775" dirty="0">
                <a:solidFill>
                  <a:srgbClr val="42302E"/>
                </a:solidFill>
                <a:latin typeface="Arial" pitchFamily="34" charset="0"/>
                <a:ea typeface="Arial" pitchFamily="34" charset="-122"/>
                <a:cs typeface="Arial" pitchFamily="34" charset="-120"/>
              </a:rPr>
              <a:t>“Alpha changed the school day. The next task is to change </a:t>
            </a:r>
            <a:pPr algn="l" indent="0" marL="0">
              <a:lnSpc>
                <a:spcPct val="117529"/>
              </a:lnSpc>
              <a:buNone/>
            </a:pPr>
            <a:r>
              <a:rPr lang="en-US" sz="2775" i="1" dirty="0">
                <a:solidFill>
                  <a:srgbClr val="C04B36"/>
                </a:solidFill>
                <a:latin typeface="Arial" pitchFamily="34" charset="0"/>
                <a:ea typeface="Arial" pitchFamily="34" charset="-122"/>
                <a:cs typeface="Arial" pitchFamily="34" charset="-120"/>
              </a:rPr>
              <a:t>the definition of a graduate</a:t>
            </a:r>
            <a:pPr algn="l" indent="0" marL="0">
              <a:lnSpc>
                <a:spcPct val="117529"/>
              </a:lnSpc>
              <a:buNone/>
            </a:pPr>
            <a:r>
              <a:rPr lang="en-US" sz="2775" dirty="0">
                <a:solidFill>
                  <a:srgbClr val="42302E"/>
                </a:solidFill>
                <a:latin typeface="Arial" pitchFamily="34" charset="0"/>
                <a:ea typeface="Arial" pitchFamily="34" charset="-122"/>
                <a:cs typeface="Arial" pitchFamily="34" charset="-120"/>
              </a:rPr>
              <a:t>.”</a:t>
            </a:r>
            <a:endParaRPr lang="en-US" sz="277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8288000" cy="10287000"/>
          </a:xfrm>
          <a:prstGeom prst="rect">
            <a:avLst/>
          </a:prstGeom>
          <a:gradFill rotWithShape="1">
            <a:gsLst>
              <a:gs pos="0">
                <a:srgbClr val="FFFBF6">
                  <a:alpha val="100000"/>
                </a:srgbClr>
              </a:gs>
              <a:gs pos="60000">
                <a:srgbClr val="FCEBE1">
                  <a:alpha val="100000"/>
                </a:srgbClr>
              </a:gs>
              <a:gs pos="100000">
                <a:srgbClr val="F9DED4">
                  <a:alpha val="100000"/>
                </a:srgbClr>
              </a:gs>
            </a:gsLst>
            <a:lin ang="4500000" scaled="0"/>
          </a:gradFill>
          <a:ln/>
        </p:spPr>
      </p:sp>
      <p:sp>
        <p:nvSpPr>
          <p:cNvPr id="3" name="Text 1"/>
          <p:cNvSpPr/>
          <p:nvPr/>
        </p:nvSpPr>
        <p:spPr>
          <a:xfrm>
            <a:off x="13235062" y="6191250"/>
            <a:ext cx="6291657" cy="5372100"/>
          </a:xfrm>
          <a:prstGeom prst="rect">
            <a:avLst/>
          </a:prstGeom>
          <a:noFill/>
          <a:ln/>
        </p:spPr>
        <p:txBody>
          <a:bodyPr wrap="square" lIns="25400" tIns="25400" rIns="25400" bIns="25400" rtlCol="0" anchor="t">
            <a:normAutofit/>
          </a:bodyPr>
          <a:lstStyle/>
          <a:p>
            <a:pPr algn="l" indent="0" marL="0">
              <a:lnSpc>
                <a:spcPct val="91304"/>
              </a:lnSpc>
              <a:buNone/>
            </a:pPr>
            <a:r>
              <a:rPr lang="en-US" sz="40000" b="1" spc="-840" kern="0" dirty="0">
                <a:solidFill>
                  <a:srgbClr val="D2543F">
                    <a:alpha val="7000"/>
                  </a:srgbClr>
                </a:solidFill>
                <a:latin typeface="Arial" pitchFamily="34" charset="0"/>
                <a:ea typeface="Arial" pitchFamily="34" charset="-122"/>
                <a:cs typeface="Arial" pitchFamily="34" charset="-120"/>
              </a:rPr>
              <a:t>09</a:t>
            </a:r>
            <a:endParaRPr lang="en-US" sz="40000" dirty="0"/>
          </a:p>
        </p:txBody>
      </p:sp>
      <p:sp>
        <p:nvSpPr>
          <p:cNvPr id="4" name="Shape 2"/>
          <p:cNvSpPr/>
          <p:nvPr/>
        </p:nvSpPr>
        <p:spPr>
          <a:xfrm>
            <a:off x="14382750" y="876300"/>
            <a:ext cx="2857500" cy="19050"/>
          </a:xfrm>
          <a:prstGeom prst="roundRect">
            <a:avLst>
              <a:gd name="adj" fmla="val 50000"/>
            </a:avLst>
          </a:prstGeom>
          <a:solidFill>
            <a:srgbClr val="46302E">
              <a:alpha val="18000"/>
            </a:srgbClr>
          </a:solidFill>
          <a:ln/>
        </p:spPr>
      </p:sp>
      <p:sp>
        <p:nvSpPr>
          <p:cNvPr id="5" name="Shape 3"/>
          <p:cNvSpPr/>
          <p:nvPr/>
        </p:nvSpPr>
        <p:spPr>
          <a:xfrm>
            <a:off x="15652403" y="809625"/>
            <a:ext cx="152400" cy="152400"/>
          </a:xfrm>
          <a:prstGeom prst="ellipse">
            <a:avLst/>
          </a:prstGeom>
          <a:gradFill rotWithShape="1">
            <a:gsLst>
              <a:gs pos="0">
                <a:srgbClr val="F0906B">
                  <a:alpha val="100000"/>
                </a:srgbClr>
              </a:gs>
              <a:gs pos="100000">
                <a:srgbClr val="D2543F">
                  <a:alpha val="100000"/>
                </a:srgbClr>
              </a:gs>
            </a:gsLst>
            <a:path path="circle">
              <a:fillToRect l="35000" t="30000" r="65000" b="70000"/>
            </a:path>
          </a:gradFill>
          <a:ln/>
          <a:effectLst>
            <a:outerShdw sx="100000" sy="100000" kx="0" ky="0" algn="bl" rotWithShape="0" blurRad="190500" dist="50800" dir="16200000">
              <a:srgbClr val="F0906B">
                <a:alpha val="90000"/>
              </a:srgbClr>
            </a:outerShdw>
          </a:effectLst>
        </p:spPr>
      </p:sp>
      <p:sp>
        <p:nvSpPr>
          <p:cNvPr id="6" name="Text 4"/>
          <p:cNvSpPr/>
          <p:nvPr/>
        </p:nvSpPr>
        <p:spPr>
          <a:xfrm>
            <a:off x="1047750" y="800100"/>
            <a:ext cx="17811750" cy="385763"/>
          </a:xfrm>
          <a:prstGeom prst="rect">
            <a:avLst/>
          </a:prstGeom>
          <a:noFill/>
          <a:ln/>
        </p:spPr>
        <p:txBody>
          <a:bodyPr wrap="square" lIns="25400" tIns="25400" rIns="25400" bIns="25400" rtlCol="0" anchor="t">
            <a:normAutofit/>
          </a:bodyPr>
          <a:lstStyle/>
          <a:p>
            <a:pPr algn="l" indent="0" marL="0">
              <a:buNone/>
            </a:pPr>
            <a:r>
              <a:rPr lang="en-US" sz="1875" spc="488" kern="0" dirty="0">
                <a:solidFill>
                  <a:srgbClr val="C04B36"/>
                </a:solidFill>
                <a:latin typeface="Arial" pitchFamily="34" charset="0"/>
                <a:ea typeface="Arial" pitchFamily="34" charset="-122"/>
                <a:cs typeface="Arial" pitchFamily="34" charset="-120"/>
              </a:rPr>
              <a:t>CHAPTER 09 — REIMAGINE · PART 1</a:t>
            </a:r>
            <a:endParaRPr lang="en-US" sz="1875" dirty="0"/>
          </a:p>
        </p:txBody>
      </p:sp>
      <p:sp>
        <p:nvSpPr>
          <p:cNvPr id="7" name="Text 5"/>
          <p:cNvSpPr/>
          <p:nvPr/>
        </p:nvSpPr>
        <p:spPr>
          <a:xfrm>
            <a:off x="1047750" y="1433513"/>
            <a:ext cx="15697200" cy="1598265"/>
          </a:xfrm>
          <a:prstGeom prst="rect">
            <a:avLst/>
          </a:prstGeom>
          <a:noFill/>
          <a:ln/>
        </p:spPr>
        <p:txBody>
          <a:bodyPr wrap="square" lIns="25400" tIns="25400" rIns="25400" bIns="25400" rtlCol="0" anchor="t">
            <a:normAutofit/>
          </a:bodyPr>
          <a:lstStyle/>
          <a:p>
            <a:pPr algn="l" indent="0" marL="0">
              <a:lnSpc>
                <a:spcPct val="91508"/>
              </a:lnSpc>
              <a:buNone/>
            </a:pPr>
            <a:r>
              <a:rPr lang="en-US" sz="5850" dirty="0">
                <a:solidFill>
                  <a:srgbClr val="42302E"/>
                </a:solidFill>
                <a:latin typeface="Arial" pitchFamily="34" charset="0"/>
                <a:ea typeface="Arial" pitchFamily="34" charset="-122"/>
                <a:cs typeface="Arial" pitchFamily="34" charset="-120"/>
              </a:rPr>
              <a:t>The more AI can do, the more foundations matter</a:t>
            </a:r>
            <a:pPr algn="l" indent="0" marL="0">
              <a:lnSpc>
                <a:spcPct val="91508"/>
              </a:lnSpc>
              <a:buNone/>
            </a:pPr>
            <a:r>
              <a:rPr lang="en-US" sz="5850" dirty="0">
                <a:solidFill>
                  <a:srgbClr val="D2543F"/>
                </a:solidFill>
                <a:latin typeface="Arial" pitchFamily="34" charset="0"/>
                <a:ea typeface="Arial" pitchFamily="34" charset="-122"/>
                <a:cs typeface="Arial" pitchFamily="34" charset="-120"/>
              </a:rPr>
              <a:t>.</a:t>
            </a:r>
            <a:endParaRPr lang="en-US" sz="5850" dirty="0"/>
          </a:p>
        </p:txBody>
      </p:sp>
      <p:sp>
        <p:nvSpPr>
          <p:cNvPr id="8" name="Shape 6"/>
          <p:cNvSpPr/>
          <p:nvPr/>
        </p:nvSpPr>
        <p:spPr>
          <a:xfrm>
            <a:off x="1047750" y="3374678"/>
            <a:ext cx="16192500" cy="4983510"/>
          </a:xfrm>
          <a:prstGeom prst="roundRect">
            <a:avLst>
              <a:gd name="adj" fmla="val 6116"/>
            </a:avLst>
          </a:prstGeom>
          <a:ln/>
          <a:effectLst>
            <a:outerShdw sx="100000" sy="100000" kx="0" ky="0" algn="bl" rotWithShape="0" blurRad="476250" dist="171450" dir="5400000">
              <a:srgbClr val="BE645A">
                <a:alpha val="14000"/>
              </a:srgbClr>
            </a:outerShdw>
          </a:effectLst>
        </p:spPr>
      </p:sp>
      <p:sp>
        <p:nvSpPr>
          <p:cNvPr id="9" name="Shape 7"/>
          <p:cNvSpPr/>
          <p:nvPr/>
        </p:nvSpPr>
        <p:spPr>
          <a:xfrm>
            <a:off x="1047750" y="3374678"/>
            <a:ext cx="16192500" cy="952500"/>
          </a:xfrm>
          <a:prstGeom prst="rect">
            <a:avLst/>
          </a:prstGeom>
          <a:gradFill rotWithShape="1">
            <a:gsLst>
              <a:gs pos="0">
                <a:srgbClr val="F0906B">
                  <a:alpha val="100000"/>
                </a:srgbClr>
              </a:gs>
              <a:gs pos="100000">
                <a:srgbClr val="D2543F">
                  <a:alpha val="100000"/>
                </a:srgbClr>
              </a:gs>
            </a:gsLst>
            <a:lin ang="0" scaled="0"/>
          </a:gradFill>
          <a:ln/>
        </p:spPr>
      </p:sp>
      <p:sp>
        <p:nvSpPr>
          <p:cNvPr id="10" name="Text 8"/>
          <p:cNvSpPr/>
          <p:nvPr/>
        </p:nvSpPr>
        <p:spPr>
          <a:xfrm>
            <a:off x="1504950" y="3703290"/>
            <a:ext cx="4532419" cy="333375"/>
          </a:xfrm>
          <a:prstGeom prst="rect">
            <a:avLst/>
          </a:prstGeom>
          <a:noFill/>
          <a:ln/>
        </p:spPr>
        <p:txBody>
          <a:bodyPr wrap="square" lIns="25400" tIns="25400" rIns="25400" bIns="25400" rtlCol="0" anchor="t">
            <a:normAutofit/>
          </a:bodyPr>
          <a:lstStyle/>
          <a:p>
            <a:pPr algn="l" indent="0" marL="0">
              <a:buNone/>
            </a:pPr>
            <a:r>
              <a:rPr lang="en-US" sz="2025" b="1" spc="405" kern="0" dirty="0">
                <a:solidFill>
                  <a:srgbClr val="FDF8F0"/>
                </a:solidFill>
                <a:latin typeface="Arial" pitchFamily="34" charset="0"/>
                <a:ea typeface="Arial" pitchFamily="34" charset="-122"/>
                <a:cs typeface="Arial" pitchFamily="34" charset="-120"/>
              </a:rPr>
              <a:t>AGENCY — THE CEILING</a:t>
            </a:r>
            <a:endParaRPr lang="en-US" sz="2025" dirty="0"/>
          </a:p>
        </p:txBody>
      </p:sp>
      <p:sp>
        <p:nvSpPr>
          <p:cNvPr id="11" name="Shape 9"/>
          <p:cNvSpPr/>
          <p:nvPr/>
        </p:nvSpPr>
        <p:spPr>
          <a:xfrm>
            <a:off x="16249650" y="3584228"/>
            <a:ext cx="533400" cy="533400"/>
          </a:xfrm>
          <a:prstGeom prst="ellipse">
            <a:avLst/>
          </a:prstGeom>
          <a:solidFill>
            <a:srgbClr val="FDF8F0">
              <a:alpha val="90000"/>
            </a:srgbClr>
          </a:solidFill>
          <a:ln/>
        </p:spPr>
      </p:sp>
      <p:sp>
        <p:nvSpPr>
          <p:cNvPr id="12" name="Text 10"/>
          <p:cNvSpPr/>
          <p:nvPr/>
        </p:nvSpPr>
        <p:spPr>
          <a:xfrm>
            <a:off x="16211550" y="3584228"/>
            <a:ext cx="609600" cy="571500"/>
          </a:xfrm>
          <a:prstGeom prst="rect">
            <a:avLst/>
          </a:prstGeom>
          <a:noFill/>
          <a:ln/>
        </p:spPr>
        <p:txBody>
          <a:bodyPr wrap="square" lIns="25400" tIns="25400" rIns="25400" bIns="25400" rtlCol="0" anchor="ctr">
            <a:normAutofit/>
          </a:bodyPr>
          <a:lstStyle/>
          <a:p>
            <a:pPr algn="ctr" indent="0" marL="0">
              <a:buNone/>
            </a:pPr>
            <a:r>
              <a:rPr lang="en-US" sz="2250" dirty="0">
                <a:solidFill>
                  <a:srgbClr val="C04B36"/>
                </a:solidFill>
                <a:latin typeface="Arial" pitchFamily="34" charset="0"/>
                <a:ea typeface="Arial" pitchFamily="34" charset="-122"/>
                <a:cs typeface="Arial" pitchFamily="34" charset="-120"/>
              </a:rPr>
              <a:t>M</a:t>
            </a:r>
            <a:endParaRPr lang="en-US" sz="2250" dirty="0"/>
          </a:p>
        </p:txBody>
      </p:sp>
      <p:sp>
        <p:nvSpPr>
          <p:cNvPr id="13" name="Shape 11"/>
          <p:cNvSpPr/>
          <p:nvPr/>
        </p:nvSpPr>
        <p:spPr>
          <a:xfrm>
            <a:off x="1047750" y="4327178"/>
            <a:ext cx="16192500" cy="3316635"/>
          </a:xfrm>
          <a:prstGeom prst="rect">
            <a:avLst/>
          </a:prstGeom>
          <a:solidFill>
            <a:srgbClr val="FFFFFF">
              <a:alpha val="55000"/>
            </a:srgbClr>
          </a:solidFill>
          <a:ln/>
        </p:spPr>
      </p:sp>
      <p:sp>
        <p:nvSpPr>
          <p:cNvPr id="14" name="Text 12"/>
          <p:cNvSpPr/>
          <p:nvPr/>
        </p:nvSpPr>
        <p:spPr>
          <a:xfrm>
            <a:off x="1504950" y="5128245"/>
            <a:ext cx="7883168" cy="1752600"/>
          </a:xfrm>
          <a:prstGeom prst="rect">
            <a:avLst/>
          </a:prstGeom>
          <a:noFill/>
          <a:ln/>
        </p:spPr>
        <p:txBody>
          <a:bodyPr wrap="square" lIns="25400" tIns="25400" rIns="25400" bIns="25400" rtlCol="0" anchor="t">
            <a:normAutofit/>
          </a:bodyPr>
          <a:lstStyle/>
          <a:p>
            <a:pPr algn="l" indent="0" marL="0">
              <a:lnSpc>
                <a:spcPct val="130435"/>
              </a:lnSpc>
              <a:buNone/>
            </a:pPr>
            <a:r>
              <a:rPr lang="en-US" sz="2250" dirty="0">
                <a:solidFill>
                  <a:srgbClr val="8C6A61"/>
                </a:solidFill>
                <a:latin typeface="Arial" pitchFamily="34" charset="0"/>
                <a:ea typeface="Arial" pitchFamily="34" charset="-122"/>
                <a:cs typeface="Arial" pitchFamily="34" charset="-120"/>
              </a:rPr>
              <a:t>Reading, writing, math, science, history, arts, civics — not to memorize everything, but to build an internal model of how the world works. Enough structure to question, connect, and doubt — so a student can:</a:t>
            </a:r>
            <a:endParaRPr lang="en-US" sz="2250" dirty="0"/>
          </a:p>
        </p:txBody>
      </p:sp>
      <p:sp>
        <p:nvSpPr>
          <p:cNvPr id="15" name="Shape 13"/>
          <p:cNvSpPr/>
          <p:nvPr/>
        </p:nvSpPr>
        <p:spPr>
          <a:xfrm>
            <a:off x="9825261" y="5533058"/>
            <a:ext cx="3288357" cy="9525"/>
          </a:xfrm>
          <a:prstGeom prst="rect">
            <a:avLst/>
          </a:prstGeom>
          <a:solidFill>
            <a:srgbClr val="46302E">
              <a:alpha val="14000"/>
            </a:srgbClr>
          </a:solidFill>
          <a:ln/>
        </p:spPr>
      </p:sp>
      <p:sp>
        <p:nvSpPr>
          <p:cNvPr id="16" name="Text 14"/>
          <p:cNvSpPr/>
          <p:nvPr/>
        </p:nvSpPr>
        <p:spPr>
          <a:xfrm>
            <a:off x="9825261" y="4999658"/>
            <a:ext cx="3387008" cy="438150"/>
          </a:xfrm>
          <a:prstGeom prst="rect">
            <a:avLst/>
          </a:prstGeom>
          <a:noFill/>
          <a:ln/>
        </p:spPr>
        <p:txBody>
          <a:bodyPr wrap="square" lIns="25400" tIns="25400" rIns="25400" bIns="25400" rtlCol="0" anchor="t">
            <a:normAutofit/>
          </a:bodyPr>
          <a:lstStyle/>
          <a:p>
            <a:pPr algn="l" indent="0" marL="0">
              <a:buNone/>
            </a:pPr>
            <a:r>
              <a:rPr lang="en-US" sz="2175" dirty="0">
                <a:solidFill>
                  <a:srgbClr val="42302E"/>
                </a:solidFill>
                <a:latin typeface="Arial" pitchFamily="34" charset="0"/>
                <a:ea typeface="Arial" pitchFamily="34" charset="-122"/>
                <a:cs typeface="Arial" pitchFamily="34" charset="-120"/>
              </a:rPr>
              <a:t>Spot errors</a:t>
            </a:r>
            <a:endParaRPr lang="en-US" sz="2175" dirty="0"/>
          </a:p>
        </p:txBody>
      </p:sp>
      <p:sp>
        <p:nvSpPr>
          <p:cNvPr id="17" name="Shape 15"/>
          <p:cNvSpPr/>
          <p:nvPr/>
        </p:nvSpPr>
        <p:spPr>
          <a:xfrm>
            <a:off x="13494618" y="5533058"/>
            <a:ext cx="3288432" cy="9525"/>
          </a:xfrm>
          <a:prstGeom prst="rect">
            <a:avLst/>
          </a:prstGeom>
          <a:solidFill>
            <a:srgbClr val="46302E">
              <a:alpha val="14000"/>
            </a:srgbClr>
          </a:solidFill>
          <a:ln/>
        </p:spPr>
      </p:sp>
      <p:sp>
        <p:nvSpPr>
          <p:cNvPr id="18" name="Text 16"/>
          <p:cNvSpPr/>
          <p:nvPr/>
        </p:nvSpPr>
        <p:spPr>
          <a:xfrm>
            <a:off x="13494618" y="4999658"/>
            <a:ext cx="3387085" cy="438150"/>
          </a:xfrm>
          <a:prstGeom prst="rect">
            <a:avLst/>
          </a:prstGeom>
          <a:noFill/>
          <a:ln/>
        </p:spPr>
        <p:txBody>
          <a:bodyPr wrap="square" lIns="25400" tIns="25400" rIns="25400" bIns="25400" rtlCol="0" anchor="t">
            <a:normAutofit/>
          </a:bodyPr>
          <a:lstStyle/>
          <a:p>
            <a:pPr algn="l" indent="0" marL="0">
              <a:buNone/>
            </a:pPr>
            <a:r>
              <a:rPr lang="en-US" sz="2175" dirty="0">
                <a:solidFill>
                  <a:srgbClr val="42302E"/>
                </a:solidFill>
                <a:latin typeface="Arial" pitchFamily="34" charset="0"/>
                <a:ea typeface="Arial" pitchFamily="34" charset="-122"/>
                <a:cs typeface="Arial" pitchFamily="34" charset="-120"/>
              </a:rPr>
              <a:t>Ask better questions</a:t>
            </a:r>
            <a:endParaRPr lang="en-US" sz="2175" dirty="0"/>
          </a:p>
        </p:txBody>
      </p:sp>
      <p:sp>
        <p:nvSpPr>
          <p:cNvPr id="19" name="Shape 17"/>
          <p:cNvSpPr/>
          <p:nvPr/>
        </p:nvSpPr>
        <p:spPr>
          <a:xfrm>
            <a:off x="9825261" y="6247433"/>
            <a:ext cx="3288357" cy="9525"/>
          </a:xfrm>
          <a:prstGeom prst="rect">
            <a:avLst/>
          </a:prstGeom>
          <a:solidFill>
            <a:srgbClr val="46302E">
              <a:alpha val="14000"/>
            </a:srgbClr>
          </a:solidFill>
          <a:ln/>
        </p:spPr>
      </p:sp>
      <p:sp>
        <p:nvSpPr>
          <p:cNvPr id="20" name="Text 18"/>
          <p:cNvSpPr/>
          <p:nvPr/>
        </p:nvSpPr>
        <p:spPr>
          <a:xfrm>
            <a:off x="9825261" y="5714033"/>
            <a:ext cx="3387008" cy="438150"/>
          </a:xfrm>
          <a:prstGeom prst="rect">
            <a:avLst/>
          </a:prstGeom>
          <a:noFill/>
          <a:ln/>
        </p:spPr>
        <p:txBody>
          <a:bodyPr wrap="square" lIns="25400" tIns="25400" rIns="25400" bIns="25400" rtlCol="0" anchor="t">
            <a:normAutofit/>
          </a:bodyPr>
          <a:lstStyle/>
          <a:p>
            <a:pPr algn="l" indent="0" marL="0">
              <a:buNone/>
            </a:pPr>
            <a:r>
              <a:rPr lang="en-US" sz="2175" dirty="0">
                <a:solidFill>
                  <a:srgbClr val="42302E"/>
                </a:solidFill>
                <a:latin typeface="Arial" pitchFamily="34" charset="0"/>
                <a:ea typeface="Arial" pitchFamily="34" charset="-122"/>
                <a:cs typeface="Arial" pitchFamily="34" charset="-120"/>
              </a:rPr>
              <a:t>Judge evidence</a:t>
            </a:r>
            <a:endParaRPr lang="en-US" sz="2175" dirty="0"/>
          </a:p>
        </p:txBody>
      </p:sp>
      <p:sp>
        <p:nvSpPr>
          <p:cNvPr id="21" name="Shape 19"/>
          <p:cNvSpPr/>
          <p:nvPr/>
        </p:nvSpPr>
        <p:spPr>
          <a:xfrm>
            <a:off x="13494618" y="6247433"/>
            <a:ext cx="3288432" cy="9525"/>
          </a:xfrm>
          <a:prstGeom prst="rect">
            <a:avLst/>
          </a:prstGeom>
          <a:solidFill>
            <a:srgbClr val="46302E">
              <a:alpha val="14000"/>
            </a:srgbClr>
          </a:solidFill>
          <a:ln/>
        </p:spPr>
      </p:sp>
      <p:sp>
        <p:nvSpPr>
          <p:cNvPr id="22" name="Text 20"/>
          <p:cNvSpPr/>
          <p:nvPr/>
        </p:nvSpPr>
        <p:spPr>
          <a:xfrm>
            <a:off x="13494618" y="5714033"/>
            <a:ext cx="3387085" cy="438150"/>
          </a:xfrm>
          <a:prstGeom prst="rect">
            <a:avLst/>
          </a:prstGeom>
          <a:noFill/>
          <a:ln/>
        </p:spPr>
        <p:txBody>
          <a:bodyPr wrap="square" lIns="25400" tIns="25400" rIns="25400" bIns="25400" rtlCol="0" anchor="t">
            <a:normAutofit/>
          </a:bodyPr>
          <a:lstStyle/>
          <a:p>
            <a:pPr algn="l" indent="0" marL="0">
              <a:buNone/>
            </a:pPr>
            <a:r>
              <a:rPr lang="en-US" sz="2175" dirty="0">
                <a:solidFill>
                  <a:srgbClr val="42302E"/>
                </a:solidFill>
                <a:latin typeface="Arial" pitchFamily="34" charset="0"/>
                <a:ea typeface="Arial" pitchFamily="34" charset="-122"/>
                <a:cs typeface="Arial" pitchFamily="34" charset="-120"/>
              </a:rPr>
              <a:t>Resist manipulation</a:t>
            </a:r>
            <a:endParaRPr lang="en-US" sz="2175" dirty="0"/>
          </a:p>
        </p:txBody>
      </p:sp>
      <p:sp>
        <p:nvSpPr>
          <p:cNvPr id="23" name="Shape 21"/>
          <p:cNvSpPr/>
          <p:nvPr/>
        </p:nvSpPr>
        <p:spPr>
          <a:xfrm>
            <a:off x="9825261" y="6961808"/>
            <a:ext cx="3288357" cy="9525"/>
          </a:xfrm>
          <a:prstGeom prst="rect">
            <a:avLst/>
          </a:prstGeom>
          <a:solidFill>
            <a:srgbClr val="46302E">
              <a:alpha val="14000"/>
            </a:srgbClr>
          </a:solidFill>
          <a:ln/>
        </p:spPr>
      </p:sp>
      <p:sp>
        <p:nvSpPr>
          <p:cNvPr id="24" name="Text 22"/>
          <p:cNvSpPr/>
          <p:nvPr/>
        </p:nvSpPr>
        <p:spPr>
          <a:xfrm>
            <a:off x="9825261" y="6428408"/>
            <a:ext cx="3387008" cy="438150"/>
          </a:xfrm>
          <a:prstGeom prst="rect">
            <a:avLst/>
          </a:prstGeom>
          <a:noFill/>
          <a:ln/>
        </p:spPr>
        <p:txBody>
          <a:bodyPr wrap="square" lIns="25400" tIns="25400" rIns="25400" bIns="25400" rtlCol="0" anchor="t">
            <a:normAutofit/>
          </a:bodyPr>
          <a:lstStyle/>
          <a:p>
            <a:pPr algn="l" indent="0" marL="0">
              <a:buNone/>
            </a:pPr>
            <a:r>
              <a:rPr lang="en-US" sz="2175" dirty="0">
                <a:solidFill>
                  <a:srgbClr val="42302E"/>
                </a:solidFill>
                <a:latin typeface="Arial" pitchFamily="34" charset="0"/>
                <a:ea typeface="Arial" pitchFamily="34" charset="-122"/>
                <a:cs typeface="Arial" pitchFamily="34" charset="-120"/>
              </a:rPr>
              <a:t>Think without help</a:t>
            </a:r>
            <a:endParaRPr lang="en-US" sz="2175" dirty="0"/>
          </a:p>
        </p:txBody>
      </p:sp>
      <p:sp>
        <p:nvSpPr>
          <p:cNvPr id="25" name="Shape 23"/>
          <p:cNvSpPr/>
          <p:nvPr/>
        </p:nvSpPr>
        <p:spPr>
          <a:xfrm>
            <a:off x="13494618" y="6961808"/>
            <a:ext cx="3288432" cy="9525"/>
          </a:xfrm>
          <a:prstGeom prst="rect">
            <a:avLst/>
          </a:prstGeom>
          <a:solidFill>
            <a:srgbClr val="46302E">
              <a:alpha val="14000"/>
            </a:srgbClr>
          </a:solidFill>
          <a:ln/>
        </p:spPr>
      </p:sp>
      <p:sp>
        <p:nvSpPr>
          <p:cNvPr id="26" name="Text 24"/>
          <p:cNvSpPr/>
          <p:nvPr/>
        </p:nvSpPr>
        <p:spPr>
          <a:xfrm>
            <a:off x="13494618" y="6428408"/>
            <a:ext cx="3387085" cy="438150"/>
          </a:xfrm>
          <a:prstGeom prst="rect">
            <a:avLst/>
          </a:prstGeom>
          <a:noFill/>
          <a:ln/>
        </p:spPr>
        <p:txBody>
          <a:bodyPr wrap="square" lIns="25400" tIns="25400" rIns="25400" bIns="25400" rtlCol="0" anchor="t">
            <a:normAutofit/>
          </a:bodyPr>
          <a:lstStyle/>
          <a:p>
            <a:pPr algn="l" indent="0" marL="0">
              <a:buNone/>
            </a:pPr>
            <a:r>
              <a:rPr lang="en-US" sz="2175" dirty="0">
                <a:solidFill>
                  <a:srgbClr val="42302E"/>
                </a:solidFill>
                <a:latin typeface="Arial" pitchFamily="34" charset="0"/>
                <a:ea typeface="Arial" pitchFamily="34" charset="-122"/>
                <a:cs typeface="Arial" pitchFamily="34" charset="-120"/>
              </a:rPr>
              <a:t>Take part in civic life</a:t>
            </a:r>
            <a:endParaRPr lang="en-US" sz="2175" dirty="0"/>
          </a:p>
        </p:txBody>
      </p:sp>
      <p:sp>
        <p:nvSpPr>
          <p:cNvPr id="27" name="Shape 25"/>
          <p:cNvSpPr/>
          <p:nvPr/>
        </p:nvSpPr>
        <p:spPr>
          <a:xfrm>
            <a:off x="1047750" y="7643813"/>
            <a:ext cx="16192500" cy="714375"/>
          </a:xfrm>
          <a:prstGeom prst="rect">
            <a:avLst/>
          </a:prstGeom>
          <a:gradFill rotWithShape="1">
            <a:gsLst>
              <a:gs pos="0">
                <a:srgbClr val="573841">
                  <a:alpha val="100000"/>
                </a:srgbClr>
              </a:gs>
              <a:gs pos="100000">
                <a:srgbClr val="774C4F">
                  <a:alpha val="100000"/>
                </a:srgbClr>
              </a:gs>
            </a:gsLst>
            <a:lin ang="3000000" scaled="0"/>
          </a:gradFill>
          <a:ln/>
        </p:spPr>
      </p:sp>
      <p:sp>
        <p:nvSpPr>
          <p:cNvPr id="28" name="Text 26"/>
          <p:cNvSpPr/>
          <p:nvPr/>
        </p:nvSpPr>
        <p:spPr>
          <a:xfrm>
            <a:off x="1504950" y="7858125"/>
            <a:ext cx="5393048" cy="323850"/>
          </a:xfrm>
          <a:prstGeom prst="rect">
            <a:avLst/>
          </a:prstGeom>
          <a:noFill/>
          <a:ln/>
        </p:spPr>
        <p:txBody>
          <a:bodyPr wrap="square" lIns="25400" tIns="25400" rIns="25400" bIns="25400" rtlCol="0" anchor="t">
            <a:normAutofit/>
          </a:bodyPr>
          <a:lstStyle/>
          <a:p>
            <a:pPr algn="l" indent="0" marL="0">
              <a:buNone/>
            </a:pPr>
            <a:r>
              <a:rPr lang="en-US" sz="2025" b="1" spc="405" kern="0" dirty="0">
                <a:solidFill>
                  <a:srgbClr val="FCEEE2"/>
                </a:solidFill>
                <a:latin typeface="Arial" pitchFamily="34" charset="0"/>
                <a:ea typeface="Arial" pitchFamily="34" charset="-122"/>
                <a:cs typeface="Arial" pitchFamily="34" charset="-120"/>
              </a:rPr>
              <a:t>FOUNDATIONS — THE FLOOR</a:t>
            </a:r>
            <a:endParaRPr lang="en-US" sz="2025" dirty="0"/>
          </a:p>
        </p:txBody>
      </p:sp>
      <p:sp>
        <p:nvSpPr>
          <p:cNvPr id="29" name="Text 27"/>
          <p:cNvSpPr/>
          <p:nvPr/>
        </p:nvSpPr>
        <p:spPr>
          <a:xfrm>
            <a:off x="1047750" y="8701088"/>
            <a:ext cx="16678275" cy="938213"/>
          </a:xfrm>
          <a:prstGeom prst="rect">
            <a:avLst/>
          </a:prstGeom>
          <a:noFill/>
          <a:ln/>
        </p:spPr>
        <p:txBody>
          <a:bodyPr wrap="square" lIns="25400" tIns="25400" rIns="25400" bIns="25400" rtlCol="0" anchor="t">
            <a:normAutofit/>
          </a:bodyPr>
          <a:lstStyle/>
          <a:p>
            <a:pPr algn="l" indent="0" marL="0">
              <a:lnSpc>
                <a:spcPct val="118125"/>
              </a:lnSpc>
              <a:buNone/>
            </a:pPr>
            <a:r>
              <a:rPr lang="en-US" sz="2625" dirty="0">
                <a:solidFill>
                  <a:srgbClr val="42302E"/>
                </a:solidFill>
                <a:latin typeface="Arial" pitchFamily="34" charset="0"/>
                <a:ea typeface="Arial" pitchFamily="34" charset="-122"/>
                <a:cs typeface="Arial" pitchFamily="34" charset="-120"/>
              </a:rPr>
              <a:t>You can't spot a confident hallucination in a subject you never learned. Reading and writing are </a:t>
            </a:r>
            <a:pPr algn="l" indent="0" marL="0">
              <a:lnSpc>
                <a:spcPct val="118125"/>
              </a:lnSpc>
              <a:buNone/>
            </a:pPr>
            <a:r>
              <a:rPr lang="en-US" sz="2625" i="1" dirty="0">
                <a:solidFill>
                  <a:srgbClr val="C04B36"/>
                </a:solidFill>
                <a:latin typeface="Arial" pitchFamily="34" charset="0"/>
                <a:ea typeface="Arial" pitchFamily="34" charset="-122"/>
                <a:cs typeface="Arial" pitchFamily="34" charset="-120"/>
              </a:rPr>
              <a:t>technologies of thought </a:t>
            </a:r>
            <a:pPr algn="l" indent="0" marL="0">
              <a:lnSpc>
                <a:spcPct val="118125"/>
              </a:lnSpc>
              <a:buNone/>
            </a:pPr>
            <a:r>
              <a:rPr lang="en-US" sz="2625" dirty="0">
                <a:solidFill>
                  <a:srgbClr val="42302E"/>
                </a:solidFill>
                <a:latin typeface="Arial" pitchFamily="34" charset="0"/>
                <a:ea typeface="Arial" pitchFamily="34" charset="-122"/>
                <a:cs typeface="Arial" pitchFamily="34" charset="-120"/>
              </a:rPr>
              <a:t>— not delivery formats to retire.</a:t>
            </a:r>
            <a:endParaRPr lang="en-US" sz="262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2026-07-19T17:40:23Z</dcterms:created>
  <dcterms:modified xsi:type="dcterms:W3CDTF">2026-07-19T17:40:23Z</dcterms:modified>
</cp:coreProperties>
</file>